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4"/>
  </p:sldMasterIdLst>
  <p:notesMasterIdLst>
    <p:notesMasterId r:id="rId24"/>
  </p:notesMasterIdLst>
  <p:sldIdLst>
    <p:sldId id="256" r:id="rId5"/>
    <p:sldId id="257" r:id="rId6"/>
    <p:sldId id="258" r:id="rId7"/>
    <p:sldId id="273" r:id="rId8"/>
    <p:sldId id="280" r:id="rId9"/>
    <p:sldId id="283" r:id="rId10"/>
    <p:sldId id="263" r:id="rId11"/>
    <p:sldId id="291" r:id="rId12"/>
    <p:sldId id="296" r:id="rId13"/>
    <p:sldId id="282" r:id="rId14"/>
    <p:sldId id="300" r:id="rId15"/>
    <p:sldId id="298" r:id="rId16"/>
    <p:sldId id="299" r:id="rId17"/>
    <p:sldId id="292" r:id="rId18"/>
    <p:sldId id="270" r:id="rId19"/>
    <p:sldId id="265" r:id="rId20"/>
    <p:sldId id="289" r:id="rId21"/>
    <p:sldId id="267" r:id="rId22"/>
    <p:sldId id="28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F9DB9F-1D46-9824-12E7-912AD13F33E2}" v="116" dt="2021-03-12T14:54:11.438"/>
    <p1510:client id="{29C54C45-202E-2F47-3737-0B02702D7762}" v="1012" dt="2021-03-12T05:27:51.062"/>
    <p1510:client id="{3FCF5BA8-F5E8-BC09-5A61-48F639FEA1A3}" v="504" dt="2021-03-09T21:39:20.576"/>
    <p1510:client id="{56186884-133E-6467-5638-FE61FED7194C}" v="131" dt="2021-02-09T17:35:40.126"/>
    <p1510:client id="{A5A3FEFD-36FE-B249-ACD0-A0BA38D83F2F}" v="110" dt="2021-02-09T19:01:50.051"/>
    <p1510:client id="{B2E0B359-1886-3F3C-E8D8-038FD90016F9}" v="60" dt="2021-02-09T15:42:35.811"/>
    <p1510:client id="{C6967053-907C-41EC-8CB6-C9B3D7B5FC68}" v="1701" dt="2021-02-09T18:27:06.279"/>
    <p1510:client id="{D6258FCC-B500-F76F-1E14-16E0BAFBC6DA}" v="4126" dt="2021-02-09T09:09:56.978"/>
    <p1510:client id="{F36447BE-91A7-EEC3-E909-1358E5260C3D}" v="225" dt="2021-02-09T19:51:26.6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941D7D-020B-499A-98A1-05C1E7022AF2}"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71065354-3AFD-4860-A8D3-125716E73892}">
      <dgm:prSet/>
      <dgm:spPr/>
      <dgm:t>
        <a:bodyPr/>
        <a:lstStyle/>
        <a:p>
          <a:pPr rtl="0"/>
          <a:r>
            <a:rPr lang="en-US"/>
            <a:t>Difficult</a:t>
          </a:r>
          <a:r>
            <a:rPr lang="en-US">
              <a:latin typeface="Trebuchet MS" panose="020B0603020202020204"/>
            </a:rPr>
            <a:t> </a:t>
          </a:r>
          <a:r>
            <a:rPr lang="en-US"/>
            <a:t>to staff the original plan for </a:t>
          </a:r>
          <a:r>
            <a:rPr lang="en-US">
              <a:latin typeface="Trebuchet MS" panose="020B0603020202020204"/>
            </a:rPr>
            <a:t>interdisciplinary</a:t>
          </a:r>
          <a:r>
            <a:rPr lang="en-US"/>
            <a:t> Core</a:t>
          </a:r>
          <a:r>
            <a:rPr lang="en-US">
              <a:latin typeface="Trebuchet MS" panose="020B0603020202020204"/>
            </a:rPr>
            <a:t> </a:t>
          </a:r>
          <a:r>
            <a:rPr lang="en-US"/>
            <a:t> courses.</a:t>
          </a:r>
        </a:p>
      </dgm:t>
    </dgm:pt>
    <dgm:pt modelId="{70293ED8-1C41-409D-98BC-57CA86D1A8F3}" type="parTrans" cxnId="{F023AC29-1FFA-4A6A-A2E5-CA3CF21CEED6}">
      <dgm:prSet/>
      <dgm:spPr/>
      <dgm:t>
        <a:bodyPr/>
        <a:lstStyle/>
        <a:p>
          <a:endParaRPr lang="en-US"/>
        </a:p>
      </dgm:t>
    </dgm:pt>
    <dgm:pt modelId="{B60B2CA9-47FF-4670-BC83-6DA91183624F}" type="sibTrans" cxnId="{F023AC29-1FFA-4A6A-A2E5-CA3CF21CEED6}">
      <dgm:prSet/>
      <dgm:spPr/>
      <dgm:t>
        <a:bodyPr/>
        <a:lstStyle/>
        <a:p>
          <a:endParaRPr lang="en-US"/>
        </a:p>
      </dgm:t>
    </dgm:pt>
    <dgm:pt modelId="{D23DA4EE-C18A-49C6-B272-D5323D323CEE}">
      <dgm:prSet/>
      <dgm:spPr/>
      <dgm:t>
        <a:bodyPr/>
        <a:lstStyle/>
        <a:p>
          <a:pPr rtl="0"/>
          <a:r>
            <a:rPr lang="en-US"/>
            <a:t>Lack of oversight and </a:t>
          </a:r>
          <a:r>
            <a:rPr lang="en-US">
              <a:latin typeface="Trebuchet MS" panose="020B0603020202020204"/>
            </a:rPr>
            <a:t>support structures.</a:t>
          </a:r>
          <a:endParaRPr lang="en-US"/>
        </a:p>
      </dgm:t>
    </dgm:pt>
    <dgm:pt modelId="{58CCB6B4-6C9B-4C22-98ED-0BA01D38AB92}" type="parTrans" cxnId="{1EC056CC-FB02-44B7-9C07-0AA238B676E0}">
      <dgm:prSet/>
      <dgm:spPr/>
      <dgm:t>
        <a:bodyPr/>
        <a:lstStyle/>
        <a:p>
          <a:endParaRPr lang="en-US"/>
        </a:p>
      </dgm:t>
    </dgm:pt>
    <dgm:pt modelId="{71614EED-9FE3-4A2F-8407-18F9A5C787AA}" type="sibTrans" cxnId="{1EC056CC-FB02-44B7-9C07-0AA238B676E0}">
      <dgm:prSet/>
      <dgm:spPr/>
      <dgm:t>
        <a:bodyPr/>
        <a:lstStyle/>
        <a:p>
          <a:endParaRPr lang="en-US"/>
        </a:p>
      </dgm:t>
    </dgm:pt>
    <dgm:pt modelId="{DCF5A02B-F66B-4045-BDD6-6E4CD94796C1}">
      <dgm:prSet phldr="0"/>
      <dgm:spPr/>
      <dgm:t>
        <a:bodyPr/>
        <a:lstStyle/>
        <a:p>
          <a:pPr rtl="0"/>
          <a:r>
            <a:rPr lang="en-US">
              <a:latin typeface="Trebuchet MS" panose="020B0603020202020204"/>
            </a:rPr>
            <a:t>No shared understanding of the purpose of the Core Curriculum.</a:t>
          </a:r>
        </a:p>
      </dgm:t>
    </dgm:pt>
    <dgm:pt modelId="{7CD8A103-EEE3-4D23-9DE4-5663019623FE}" type="parTrans" cxnId="{F5A5CBAC-4865-466D-A4D7-7251541BE023}">
      <dgm:prSet/>
      <dgm:spPr/>
    </dgm:pt>
    <dgm:pt modelId="{875B14DE-DEB3-481A-A93A-CA10AB4BFDF9}" type="sibTrans" cxnId="{F5A5CBAC-4865-466D-A4D7-7251541BE023}">
      <dgm:prSet/>
      <dgm:spPr/>
    </dgm:pt>
    <dgm:pt modelId="{0B301D0D-0631-4900-BEDB-30A11DB46603}" type="pres">
      <dgm:prSet presAssocID="{8C941D7D-020B-499A-98A1-05C1E7022AF2}" presName="linear" presStyleCnt="0">
        <dgm:presLayoutVars>
          <dgm:animLvl val="lvl"/>
          <dgm:resizeHandles val="exact"/>
        </dgm:presLayoutVars>
      </dgm:prSet>
      <dgm:spPr/>
    </dgm:pt>
    <dgm:pt modelId="{008E2AF0-9414-4637-A8FE-D1D8FC997DB0}" type="pres">
      <dgm:prSet presAssocID="{DCF5A02B-F66B-4045-BDD6-6E4CD94796C1}" presName="parentText" presStyleLbl="node1" presStyleIdx="0" presStyleCnt="3">
        <dgm:presLayoutVars>
          <dgm:chMax val="0"/>
          <dgm:bulletEnabled val="1"/>
        </dgm:presLayoutVars>
      </dgm:prSet>
      <dgm:spPr/>
    </dgm:pt>
    <dgm:pt modelId="{7E58F8AB-2333-43E6-8C1D-3DF3304D4E49}" type="pres">
      <dgm:prSet presAssocID="{875B14DE-DEB3-481A-A93A-CA10AB4BFDF9}" presName="spacer" presStyleCnt="0"/>
      <dgm:spPr/>
    </dgm:pt>
    <dgm:pt modelId="{D3877DE7-82FE-4E16-B650-18F5A4A81183}" type="pres">
      <dgm:prSet presAssocID="{71065354-3AFD-4860-A8D3-125716E73892}" presName="parentText" presStyleLbl="node1" presStyleIdx="1" presStyleCnt="3">
        <dgm:presLayoutVars>
          <dgm:chMax val="0"/>
          <dgm:bulletEnabled val="1"/>
        </dgm:presLayoutVars>
      </dgm:prSet>
      <dgm:spPr/>
    </dgm:pt>
    <dgm:pt modelId="{34D18A84-C94A-4F6F-B068-FDF5D877B58C}" type="pres">
      <dgm:prSet presAssocID="{B60B2CA9-47FF-4670-BC83-6DA91183624F}" presName="spacer" presStyleCnt="0"/>
      <dgm:spPr/>
    </dgm:pt>
    <dgm:pt modelId="{C454741C-0A9F-4B97-8E84-6A17968E95AB}" type="pres">
      <dgm:prSet presAssocID="{D23DA4EE-C18A-49C6-B272-D5323D323CEE}" presName="parentText" presStyleLbl="node1" presStyleIdx="2" presStyleCnt="3">
        <dgm:presLayoutVars>
          <dgm:chMax val="0"/>
          <dgm:bulletEnabled val="1"/>
        </dgm:presLayoutVars>
      </dgm:prSet>
      <dgm:spPr/>
    </dgm:pt>
  </dgm:ptLst>
  <dgm:cxnLst>
    <dgm:cxn modelId="{AED25604-C6AA-41D1-B152-BFAAC317D0D8}" type="presOf" srcId="{8C941D7D-020B-499A-98A1-05C1E7022AF2}" destId="{0B301D0D-0631-4900-BEDB-30A11DB46603}" srcOrd="0" destOrd="0" presId="urn:microsoft.com/office/officeart/2005/8/layout/vList2"/>
    <dgm:cxn modelId="{AC2C9813-BA8F-44FE-ADA1-82F5E4ACAA7A}" type="presOf" srcId="{D23DA4EE-C18A-49C6-B272-D5323D323CEE}" destId="{C454741C-0A9F-4B97-8E84-6A17968E95AB}" srcOrd="0" destOrd="0" presId="urn:microsoft.com/office/officeart/2005/8/layout/vList2"/>
    <dgm:cxn modelId="{F023AC29-1FFA-4A6A-A2E5-CA3CF21CEED6}" srcId="{8C941D7D-020B-499A-98A1-05C1E7022AF2}" destId="{71065354-3AFD-4860-A8D3-125716E73892}" srcOrd="1" destOrd="0" parTransId="{70293ED8-1C41-409D-98BC-57CA86D1A8F3}" sibTransId="{B60B2CA9-47FF-4670-BC83-6DA91183624F}"/>
    <dgm:cxn modelId="{18D08444-4341-4BA0-A84C-512879077DCA}" type="presOf" srcId="{71065354-3AFD-4860-A8D3-125716E73892}" destId="{D3877DE7-82FE-4E16-B650-18F5A4A81183}" srcOrd="0" destOrd="0" presId="urn:microsoft.com/office/officeart/2005/8/layout/vList2"/>
    <dgm:cxn modelId="{F5A5CBAC-4865-466D-A4D7-7251541BE023}" srcId="{8C941D7D-020B-499A-98A1-05C1E7022AF2}" destId="{DCF5A02B-F66B-4045-BDD6-6E4CD94796C1}" srcOrd="0" destOrd="0" parTransId="{7CD8A103-EEE3-4D23-9DE4-5663019623FE}" sibTransId="{875B14DE-DEB3-481A-A93A-CA10AB4BFDF9}"/>
    <dgm:cxn modelId="{1EC056CC-FB02-44B7-9C07-0AA238B676E0}" srcId="{8C941D7D-020B-499A-98A1-05C1E7022AF2}" destId="{D23DA4EE-C18A-49C6-B272-D5323D323CEE}" srcOrd="2" destOrd="0" parTransId="{58CCB6B4-6C9B-4C22-98ED-0BA01D38AB92}" sibTransId="{71614EED-9FE3-4A2F-8407-18F9A5C787AA}"/>
    <dgm:cxn modelId="{C76624FA-1E4E-4B06-AD0B-A5619EB47F45}" type="presOf" srcId="{DCF5A02B-F66B-4045-BDD6-6E4CD94796C1}" destId="{008E2AF0-9414-4637-A8FE-D1D8FC997DB0}" srcOrd="0" destOrd="0" presId="urn:microsoft.com/office/officeart/2005/8/layout/vList2"/>
    <dgm:cxn modelId="{B14074A7-A6CF-4712-9E3D-B702EA48DDF3}" type="presParOf" srcId="{0B301D0D-0631-4900-BEDB-30A11DB46603}" destId="{008E2AF0-9414-4637-A8FE-D1D8FC997DB0}" srcOrd="0" destOrd="0" presId="urn:microsoft.com/office/officeart/2005/8/layout/vList2"/>
    <dgm:cxn modelId="{C94DB458-5144-4B2B-BC9C-B32B4455DBC0}" type="presParOf" srcId="{0B301D0D-0631-4900-BEDB-30A11DB46603}" destId="{7E58F8AB-2333-43E6-8C1D-3DF3304D4E49}" srcOrd="1" destOrd="0" presId="urn:microsoft.com/office/officeart/2005/8/layout/vList2"/>
    <dgm:cxn modelId="{39179785-5798-47D7-A49E-15F1BD80CBFB}" type="presParOf" srcId="{0B301D0D-0631-4900-BEDB-30A11DB46603}" destId="{D3877DE7-82FE-4E16-B650-18F5A4A81183}" srcOrd="2" destOrd="0" presId="urn:microsoft.com/office/officeart/2005/8/layout/vList2"/>
    <dgm:cxn modelId="{C6523698-276C-488D-BA44-F191E42A5CDF}" type="presParOf" srcId="{0B301D0D-0631-4900-BEDB-30A11DB46603}" destId="{34D18A84-C94A-4F6F-B068-FDF5D877B58C}" srcOrd="3" destOrd="0" presId="urn:microsoft.com/office/officeart/2005/8/layout/vList2"/>
    <dgm:cxn modelId="{5B3673A8-08B3-4A52-8523-C9EAFA830B90}" type="presParOf" srcId="{0B301D0D-0631-4900-BEDB-30A11DB46603}" destId="{C454741C-0A9F-4B97-8E84-6A17968E95A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2BD51F9-9CEA-4C55-B0C7-8EFC67D87C01}" type="doc">
      <dgm:prSet loTypeId="urn:microsoft.com/office/officeart/2017/3/layout/HorizontalLabelsTimeline" loCatId="process" qsTypeId="urn:microsoft.com/office/officeart/2005/8/quickstyle/simple4" qsCatId="simple" csTypeId="urn:microsoft.com/office/officeart/2005/8/colors/colorful2" csCatId="colorful" phldr="1"/>
      <dgm:spPr/>
      <dgm:t>
        <a:bodyPr/>
        <a:lstStyle/>
        <a:p>
          <a:endParaRPr lang="en-US"/>
        </a:p>
      </dgm:t>
    </dgm:pt>
    <dgm:pt modelId="{882E1E28-B612-41B6-996E-88CE276709B4}">
      <dgm:prSet/>
      <dgm:spPr/>
      <dgm:t>
        <a:bodyPr/>
        <a:lstStyle/>
        <a:p>
          <a:pPr>
            <a:defRPr b="1"/>
          </a:pPr>
          <a:r>
            <a:rPr lang="en-US"/>
            <a:t>2014</a:t>
          </a:r>
        </a:p>
      </dgm:t>
    </dgm:pt>
    <dgm:pt modelId="{1468A914-A175-40C7-BB7E-45DC89032DC2}" type="parTrans" cxnId="{682D3080-250C-4E60-B320-0D6444827B9D}">
      <dgm:prSet/>
      <dgm:spPr/>
      <dgm:t>
        <a:bodyPr/>
        <a:lstStyle/>
        <a:p>
          <a:endParaRPr lang="en-US"/>
        </a:p>
      </dgm:t>
    </dgm:pt>
    <dgm:pt modelId="{4391387E-581D-4C56-80A2-ED2949EB98DF}" type="sibTrans" cxnId="{682D3080-250C-4E60-B320-0D6444827B9D}">
      <dgm:prSet/>
      <dgm:spPr/>
      <dgm:t>
        <a:bodyPr/>
        <a:lstStyle/>
        <a:p>
          <a:endParaRPr lang="en-US"/>
        </a:p>
      </dgm:t>
    </dgm:pt>
    <dgm:pt modelId="{28ED5A7E-B41F-4A12-946C-D34B3C436090}">
      <dgm:prSet/>
      <dgm:spPr/>
      <dgm:t>
        <a:bodyPr/>
        <a:lstStyle/>
        <a:p>
          <a:pPr rtl="0"/>
          <a:r>
            <a:rPr lang="en-US" b="1">
              <a:latin typeface="Trebuchet MS" panose="020B0603020202020204"/>
            </a:rPr>
            <a:t>Initial conversations around Core revision</a:t>
          </a:r>
          <a:endParaRPr lang="en-US" b="1"/>
        </a:p>
      </dgm:t>
    </dgm:pt>
    <dgm:pt modelId="{EB74A9CE-357B-442D-9E0A-53E2DD59954E}" type="parTrans" cxnId="{D95F4E48-B219-4A10-801C-E0E5917CA6F9}">
      <dgm:prSet/>
      <dgm:spPr/>
      <dgm:t>
        <a:bodyPr/>
        <a:lstStyle/>
        <a:p>
          <a:endParaRPr lang="en-US"/>
        </a:p>
      </dgm:t>
    </dgm:pt>
    <dgm:pt modelId="{C7A534A5-4FED-4DD0-B827-0402EDAB4D92}" type="sibTrans" cxnId="{D95F4E48-B219-4A10-801C-E0E5917CA6F9}">
      <dgm:prSet/>
      <dgm:spPr/>
      <dgm:t>
        <a:bodyPr/>
        <a:lstStyle/>
        <a:p>
          <a:endParaRPr lang="en-US"/>
        </a:p>
      </dgm:t>
    </dgm:pt>
    <dgm:pt modelId="{40E61C72-FAA4-4E1F-896F-4C47F3ABFA42}">
      <dgm:prSet/>
      <dgm:spPr/>
      <dgm:t>
        <a:bodyPr/>
        <a:lstStyle/>
        <a:p>
          <a:pPr>
            <a:defRPr b="1"/>
          </a:pPr>
          <a:r>
            <a:rPr lang="en-US">
              <a:latin typeface="Trebuchet MS" panose="020B0603020202020204"/>
            </a:rPr>
            <a:t>Summer</a:t>
          </a:r>
          <a:r>
            <a:rPr lang="en-US"/>
            <a:t> 2016</a:t>
          </a:r>
          <a:r>
            <a:rPr lang="en-US">
              <a:latin typeface="Trebuchet MS" panose="020B0603020202020204"/>
            </a:rPr>
            <a:t> </a:t>
          </a:r>
        </a:p>
      </dgm:t>
    </dgm:pt>
    <dgm:pt modelId="{81360470-3CAC-4BCA-AD99-7C3EC7D14CA0}" type="parTrans" cxnId="{3308C8F4-AE76-4D31-94C0-54E6DD6C1691}">
      <dgm:prSet/>
      <dgm:spPr/>
      <dgm:t>
        <a:bodyPr/>
        <a:lstStyle/>
        <a:p>
          <a:endParaRPr lang="en-US"/>
        </a:p>
      </dgm:t>
    </dgm:pt>
    <dgm:pt modelId="{A90B0327-DD59-487F-AA4C-E9753093C9F7}" type="sibTrans" cxnId="{3308C8F4-AE76-4D31-94C0-54E6DD6C1691}">
      <dgm:prSet/>
      <dgm:spPr/>
      <dgm:t>
        <a:bodyPr/>
        <a:lstStyle/>
        <a:p>
          <a:endParaRPr lang="en-US"/>
        </a:p>
      </dgm:t>
    </dgm:pt>
    <dgm:pt modelId="{44578A28-6B77-41C4-A0D5-3BD0971ABFEA}">
      <dgm:prSet phldr="0"/>
      <dgm:spPr/>
      <dgm:t>
        <a:bodyPr/>
        <a:lstStyle/>
        <a:p>
          <a:pPr>
            <a:defRPr b="1"/>
          </a:pPr>
          <a:r>
            <a:rPr lang="en-US" b="0">
              <a:latin typeface="Trebuchet MS" panose="020B0603020202020204"/>
            </a:rPr>
            <a:t>Summer 2018</a:t>
          </a:r>
          <a:endParaRPr lang="en-US">
            <a:latin typeface="Trebuchet MS" panose="020B0603020202020204"/>
          </a:endParaRPr>
        </a:p>
      </dgm:t>
    </dgm:pt>
    <dgm:pt modelId="{4672BB7C-2A30-4585-9B4F-621502E4523C}" type="parTrans" cxnId="{3E059867-D6E5-48A8-9335-A9E62CC607E6}">
      <dgm:prSet/>
      <dgm:spPr/>
    </dgm:pt>
    <dgm:pt modelId="{F0DF6ACF-8143-4786-9B4E-1BAEB3C1700D}" type="sibTrans" cxnId="{3E059867-D6E5-48A8-9335-A9E62CC607E6}">
      <dgm:prSet/>
      <dgm:spPr/>
    </dgm:pt>
    <dgm:pt modelId="{0C7DAF07-378F-4D5C-BE34-FCE636BCBC73}">
      <dgm:prSet phldr="0"/>
      <dgm:spPr/>
      <dgm:t>
        <a:bodyPr/>
        <a:lstStyle/>
        <a:p>
          <a:r>
            <a:rPr lang="en-US" b="1">
              <a:latin typeface="Trebuchet MS" panose="020B0603020202020204"/>
            </a:rPr>
            <a:t>AAC&amp;U Institute on Integrative Learning &amp; Signature Work</a:t>
          </a:r>
        </a:p>
      </dgm:t>
    </dgm:pt>
    <dgm:pt modelId="{C63A9B3A-FA54-4F81-9AEA-682304A1F125}" type="parTrans" cxnId="{D0918185-A0F1-4425-A330-D35B9A33338F}">
      <dgm:prSet/>
      <dgm:spPr/>
    </dgm:pt>
    <dgm:pt modelId="{531B8815-AFD8-4F1B-A3B3-6FFD2ECB3AE2}" type="sibTrans" cxnId="{D0918185-A0F1-4425-A330-D35B9A33338F}">
      <dgm:prSet/>
      <dgm:spPr/>
    </dgm:pt>
    <dgm:pt modelId="{AA7252C5-1F52-4BD9-A7F0-5A6E03E85121}">
      <dgm:prSet phldr="0"/>
      <dgm:spPr/>
      <dgm:t>
        <a:bodyPr/>
        <a:lstStyle/>
        <a:p>
          <a:r>
            <a:rPr lang="en-US" b="1"/>
            <a:t>AAC&amp;U Institute on General Education and Assessment</a:t>
          </a:r>
        </a:p>
      </dgm:t>
    </dgm:pt>
    <dgm:pt modelId="{E2817743-929D-4259-B530-F11ED51ED941}" type="parTrans" cxnId="{EFC607C7-4248-4615-AA01-359EA1EBE8DF}">
      <dgm:prSet/>
      <dgm:spPr/>
    </dgm:pt>
    <dgm:pt modelId="{CD2A64AA-C547-4053-8888-E37EBD2A7087}" type="sibTrans" cxnId="{EFC607C7-4248-4615-AA01-359EA1EBE8DF}">
      <dgm:prSet/>
      <dgm:spPr/>
    </dgm:pt>
    <dgm:pt modelId="{23B1AB34-DFDF-4FB6-ABF7-C669BADEE4C5}">
      <dgm:prSet phldr="0"/>
      <dgm:spPr/>
      <dgm:t>
        <a:bodyPr/>
        <a:lstStyle/>
        <a:p>
          <a:pPr>
            <a:defRPr b="1"/>
          </a:pPr>
          <a:r>
            <a:rPr lang="en-US" b="1">
              <a:latin typeface="Trebuchet MS" panose="020B0603020202020204"/>
            </a:rPr>
            <a:t>Spring 2020</a:t>
          </a:r>
        </a:p>
      </dgm:t>
    </dgm:pt>
    <dgm:pt modelId="{FCF47004-ABEA-4653-A6F1-C27BEE2477B2}" type="parTrans" cxnId="{AE69A407-33F2-4EC4-9957-ABA7036942A8}">
      <dgm:prSet/>
      <dgm:spPr/>
    </dgm:pt>
    <dgm:pt modelId="{09539DEE-42A9-452A-95EC-5CF58D9C535D}" type="sibTrans" cxnId="{AE69A407-33F2-4EC4-9957-ABA7036942A8}">
      <dgm:prSet/>
      <dgm:spPr/>
    </dgm:pt>
    <dgm:pt modelId="{3541CA63-F579-4959-979F-170A41EB4A16}">
      <dgm:prSet phldr="0"/>
      <dgm:spPr/>
      <dgm:t>
        <a:bodyPr/>
        <a:lstStyle/>
        <a:p>
          <a:r>
            <a:rPr lang="en-US" b="1">
              <a:latin typeface="Trebuchet MS" panose="020B0603020202020204"/>
            </a:rPr>
            <a:t>Final structure of the revised Core Curriculum pass through governance</a:t>
          </a:r>
        </a:p>
      </dgm:t>
    </dgm:pt>
    <dgm:pt modelId="{9A516378-0E50-4536-85EC-9927F7EE15FC}" type="parTrans" cxnId="{8D7D92EB-3157-41C0-8855-00256F4FF6EB}">
      <dgm:prSet/>
      <dgm:spPr/>
    </dgm:pt>
    <dgm:pt modelId="{5DEE2BB2-C436-4A2E-80D5-D93273FE2549}" type="sibTrans" cxnId="{8D7D92EB-3157-41C0-8855-00256F4FF6EB}">
      <dgm:prSet/>
      <dgm:spPr/>
    </dgm:pt>
    <dgm:pt modelId="{4E2002E8-9345-46ED-93EE-C882C3F6F58D}">
      <dgm:prSet phldr="0"/>
      <dgm:spPr/>
      <dgm:t>
        <a:bodyPr/>
        <a:lstStyle/>
        <a:p>
          <a:pPr rtl="0"/>
          <a:r>
            <a:rPr lang="en-US" b="1">
              <a:latin typeface="Trebuchet MS" panose="020B0603020202020204"/>
            </a:rPr>
            <a:t>The new Core Curriculum goes live!</a:t>
          </a:r>
        </a:p>
      </dgm:t>
    </dgm:pt>
    <dgm:pt modelId="{5F0A2B8C-CC26-474B-9C73-054B98008F9D}" type="parTrans" cxnId="{4DEB4C21-D774-4CAB-9AE8-D5B051DDE7C5}">
      <dgm:prSet/>
      <dgm:spPr/>
    </dgm:pt>
    <dgm:pt modelId="{C30FE054-5B3E-4765-A1E2-55994E679859}" type="sibTrans" cxnId="{4DEB4C21-D774-4CAB-9AE8-D5B051DDE7C5}">
      <dgm:prSet/>
      <dgm:spPr/>
    </dgm:pt>
    <dgm:pt modelId="{20930BEC-E3D2-4776-951B-AF67717FDAA8}">
      <dgm:prSet phldr="0"/>
      <dgm:spPr/>
      <dgm:t>
        <a:bodyPr/>
        <a:lstStyle/>
        <a:p>
          <a:pPr>
            <a:defRPr b="1"/>
          </a:pPr>
          <a:r>
            <a:rPr lang="en-US" b="1">
              <a:latin typeface="Trebuchet MS" panose="020B0603020202020204"/>
            </a:rPr>
            <a:t>Fall 2021</a:t>
          </a:r>
        </a:p>
      </dgm:t>
    </dgm:pt>
    <dgm:pt modelId="{A8CA1FF8-99A7-4B11-93C4-647E6D4D4C40}" type="parTrans" cxnId="{BD3115E7-C947-4162-BFBB-7AFD07480903}">
      <dgm:prSet/>
      <dgm:spPr/>
    </dgm:pt>
    <dgm:pt modelId="{A18393D4-A7EF-48BF-833F-B074F6BE9E36}" type="sibTrans" cxnId="{BD3115E7-C947-4162-BFBB-7AFD07480903}">
      <dgm:prSet/>
      <dgm:spPr/>
    </dgm:pt>
    <dgm:pt modelId="{C12F5C8D-7EA5-45F1-9025-BEC31A2E97CF}" type="pres">
      <dgm:prSet presAssocID="{22BD51F9-9CEA-4C55-B0C7-8EFC67D87C01}" presName="root" presStyleCnt="0">
        <dgm:presLayoutVars>
          <dgm:chMax/>
          <dgm:chPref/>
          <dgm:animLvl val="lvl"/>
        </dgm:presLayoutVars>
      </dgm:prSet>
      <dgm:spPr/>
    </dgm:pt>
    <dgm:pt modelId="{D614CE0A-1E0C-4693-B3B7-F0BE05E74093}" type="pres">
      <dgm:prSet presAssocID="{22BD51F9-9CEA-4C55-B0C7-8EFC67D87C01}" presName="divider" presStyleLbl="fgAcc1" presStyleIdx="0" presStyleCnt="1"/>
      <dgm:spPr/>
    </dgm:pt>
    <dgm:pt modelId="{3432D144-3855-461C-A606-50BE493387AF}" type="pres">
      <dgm:prSet presAssocID="{22BD51F9-9CEA-4C55-B0C7-8EFC67D87C01}" presName="nodes" presStyleCnt="0">
        <dgm:presLayoutVars>
          <dgm:chMax/>
          <dgm:chPref/>
          <dgm:animLvl val="lvl"/>
        </dgm:presLayoutVars>
      </dgm:prSet>
      <dgm:spPr/>
    </dgm:pt>
    <dgm:pt modelId="{7870D670-DFA2-42EE-8EFC-9064AA7DD120}" type="pres">
      <dgm:prSet presAssocID="{882E1E28-B612-41B6-996E-88CE276709B4}" presName="composite" presStyleCnt="0"/>
      <dgm:spPr/>
    </dgm:pt>
    <dgm:pt modelId="{F7B91BC0-BDC3-435E-AF29-7E02EB388DB4}" type="pres">
      <dgm:prSet presAssocID="{882E1E28-B612-41B6-996E-88CE276709B4}" presName="L1TextContainer" presStyleLbl="alignNode1" presStyleIdx="0" presStyleCnt="5">
        <dgm:presLayoutVars>
          <dgm:chMax val="1"/>
          <dgm:chPref val="1"/>
          <dgm:bulletEnabled val="1"/>
        </dgm:presLayoutVars>
      </dgm:prSet>
      <dgm:spPr/>
    </dgm:pt>
    <dgm:pt modelId="{11AE0B88-621F-4FB0-9921-40D64DEA0355}" type="pres">
      <dgm:prSet presAssocID="{882E1E28-B612-41B6-996E-88CE276709B4}" presName="L2TextContainerWrapper" presStyleCnt="0">
        <dgm:presLayoutVars>
          <dgm:bulletEnabled val="1"/>
        </dgm:presLayoutVars>
      </dgm:prSet>
      <dgm:spPr/>
    </dgm:pt>
    <dgm:pt modelId="{02AECF11-615D-4E34-8A33-009E82943EF0}" type="pres">
      <dgm:prSet presAssocID="{882E1E28-B612-41B6-996E-88CE276709B4}" presName="L2TextContainer" presStyleLbl="bgAccFollowNode1" presStyleIdx="0" presStyleCnt="5"/>
      <dgm:spPr/>
    </dgm:pt>
    <dgm:pt modelId="{40D9E8B7-4855-4EE3-865A-16474090570E}" type="pres">
      <dgm:prSet presAssocID="{882E1E28-B612-41B6-996E-88CE276709B4}" presName="FlexibleEmptyPlaceHolder" presStyleCnt="0"/>
      <dgm:spPr/>
    </dgm:pt>
    <dgm:pt modelId="{1D2F7BD7-4A35-4D51-998B-E721FAFB6723}" type="pres">
      <dgm:prSet presAssocID="{882E1E28-B612-41B6-996E-88CE276709B4}" presName="ConnectLine" presStyleLbl="sibTrans1D1" presStyleIdx="0" presStyleCnt="5"/>
      <dgm:spPr/>
    </dgm:pt>
    <dgm:pt modelId="{75F63E39-5BB2-4B29-BE87-007902D1486E}" type="pres">
      <dgm:prSet presAssocID="{882E1E28-B612-41B6-996E-88CE276709B4}" presName="ConnectorPoint" presStyleLbl="node1" presStyleIdx="0" presStyleCnt="5"/>
      <dgm:spPr>
        <a:gradFill rotWithShape="0">
          <a:gsLst>
            <a:gs pos="0">
              <a:schemeClr val="accent2">
                <a:tint val="96000"/>
                <a:lumMod val="100000"/>
              </a:schemeClr>
            </a:gs>
            <a:gs pos="78000">
              <a:schemeClr val="accent2">
                <a:shade val="94000"/>
                <a:lumMod val="94000"/>
              </a:schemeClr>
            </a:gs>
          </a:gsLst>
          <a:lin ang="5400000" scaled="0"/>
        </a:gradFill>
        <a:ln w="6350">
          <a:noFill/>
        </a:ln>
        <a:effectLst>
          <a:outerShdw blurRad="38100" dist="25400" dir="5400000" rotWithShape="0">
            <a:srgbClr val="000000">
              <a:alpha val="35000"/>
            </a:srgbClr>
          </a:outerShdw>
        </a:effectLst>
      </dgm:spPr>
    </dgm:pt>
    <dgm:pt modelId="{2A9F0E4B-FAC2-4E1F-8EB8-A92B13DCE36E}" type="pres">
      <dgm:prSet presAssocID="{882E1E28-B612-41B6-996E-88CE276709B4}" presName="EmptyPlaceHolder" presStyleCnt="0"/>
      <dgm:spPr/>
    </dgm:pt>
    <dgm:pt modelId="{CC482878-E9E6-4FD5-A8A0-31DA183F3E78}" type="pres">
      <dgm:prSet presAssocID="{4391387E-581D-4C56-80A2-ED2949EB98DF}" presName="spaceBetweenRectangles" presStyleCnt="0"/>
      <dgm:spPr/>
    </dgm:pt>
    <dgm:pt modelId="{2FA0A665-5A16-4A22-9479-7E748F1041BB}" type="pres">
      <dgm:prSet presAssocID="{40E61C72-FAA4-4E1F-896F-4C47F3ABFA42}" presName="composite" presStyleCnt="0"/>
      <dgm:spPr/>
    </dgm:pt>
    <dgm:pt modelId="{AB665336-7616-461F-9778-5CD379D5AF07}" type="pres">
      <dgm:prSet presAssocID="{40E61C72-FAA4-4E1F-896F-4C47F3ABFA42}" presName="L1TextContainer" presStyleLbl="alignNode1" presStyleIdx="1" presStyleCnt="5">
        <dgm:presLayoutVars>
          <dgm:chMax val="1"/>
          <dgm:chPref val="1"/>
          <dgm:bulletEnabled val="1"/>
        </dgm:presLayoutVars>
      </dgm:prSet>
      <dgm:spPr/>
    </dgm:pt>
    <dgm:pt modelId="{B2EC5326-8065-4BA3-A337-DE6CBE2F33F6}" type="pres">
      <dgm:prSet presAssocID="{40E61C72-FAA4-4E1F-896F-4C47F3ABFA42}" presName="L2TextContainerWrapper" presStyleCnt="0">
        <dgm:presLayoutVars>
          <dgm:bulletEnabled val="1"/>
        </dgm:presLayoutVars>
      </dgm:prSet>
      <dgm:spPr/>
    </dgm:pt>
    <dgm:pt modelId="{2EA61056-CBE0-4AA5-AF31-93ED2DAEF11A}" type="pres">
      <dgm:prSet presAssocID="{40E61C72-FAA4-4E1F-896F-4C47F3ABFA42}" presName="L2TextContainer" presStyleLbl="bgAccFollowNode1" presStyleIdx="1" presStyleCnt="5"/>
      <dgm:spPr/>
    </dgm:pt>
    <dgm:pt modelId="{D192B37E-3477-488C-BE74-294B3C36F80E}" type="pres">
      <dgm:prSet presAssocID="{40E61C72-FAA4-4E1F-896F-4C47F3ABFA42}" presName="FlexibleEmptyPlaceHolder" presStyleCnt="0"/>
      <dgm:spPr/>
    </dgm:pt>
    <dgm:pt modelId="{F895BEB6-AC6F-448F-8AF8-6BC4B2628B46}" type="pres">
      <dgm:prSet presAssocID="{40E61C72-FAA4-4E1F-896F-4C47F3ABFA42}" presName="ConnectLine" presStyleLbl="sibTrans1D1" presStyleIdx="1" presStyleCnt="5"/>
      <dgm:spPr/>
    </dgm:pt>
    <dgm:pt modelId="{BCB81C21-371E-49DE-B763-AD7FF55ACA64}" type="pres">
      <dgm:prSet presAssocID="{40E61C72-FAA4-4E1F-896F-4C47F3ABFA42}" presName="ConnectorPoint" presStyleLbl="node1" presStyleIdx="1" presStyleCnt="5"/>
      <dgm:spPr>
        <a:gradFill rotWithShape="0">
          <a:gsLst>
            <a:gs pos="0">
              <a:schemeClr val="accent2">
                <a:tint val="96000"/>
                <a:lumMod val="100000"/>
              </a:schemeClr>
            </a:gs>
            <a:gs pos="78000">
              <a:schemeClr val="accent2">
                <a:shade val="94000"/>
                <a:lumMod val="94000"/>
              </a:schemeClr>
            </a:gs>
          </a:gsLst>
          <a:lin ang="5400000" scaled="0"/>
        </a:gradFill>
        <a:ln w="6350">
          <a:noFill/>
        </a:ln>
        <a:effectLst>
          <a:outerShdw blurRad="38100" dist="25400" dir="5400000" rotWithShape="0">
            <a:srgbClr val="000000">
              <a:alpha val="35000"/>
            </a:srgbClr>
          </a:outerShdw>
        </a:effectLst>
      </dgm:spPr>
    </dgm:pt>
    <dgm:pt modelId="{9DDBDCC9-4868-493B-AFB1-4E383D22CE93}" type="pres">
      <dgm:prSet presAssocID="{40E61C72-FAA4-4E1F-896F-4C47F3ABFA42}" presName="EmptyPlaceHolder" presStyleCnt="0"/>
      <dgm:spPr/>
    </dgm:pt>
    <dgm:pt modelId="{486F1FFD-5F75-4F88-AA9F-560357157576}" type="pres">
      <dgm:prSet presAssocID="{A90B0327-DD59-487F-AA4C-E9753093C9F7}" presName="spaceBetweenRectangles" presStyleCnt="0"/>
      <dgm:spPr/>
    </dgm:pt>
    <dgm:pt modelId="{14DD410C-07DD-4CAA-9E79-A6E58151E838}" type="pres">
      <dgm:prSet presAssocID="{44578A28-6B77-41C4-A0D5-3BD0971ABFEA}" presName="composite" presStyleCnt="0"/>
      <dgm:spPr/>
    </dgm:pt>
    <dgm:pt modelId="{B59AA20C-9B84-4B48-A4C6-2A514C08C2B9}" type="pres">
      <dgm:prSet presAssocID="{44578A28-6B77-41C4-A0D5-3BD0971ABFEA}" presName="L1TextContainer" presStyleLbl="alignNode1" presStyleIdx="2" presStyleCnt="5">
        <dgm:presLayoutVars>
          <dgm:chMax val="1"/>
          <dgm:chPref val="1"/>
          <dgm:bulletEnabled val="1"/>
        </dgm:presLayoutVars>
      </dgm:prSet>
      <dgm:spPr/>
    </dgm:pt>
    <dgm:pt modelId="{2146FA4F-BFC9-4504-BF6B-37CC50D12393}" type="pres">
      <dgm:prSet presAssocID="{44578A28-6B77-41C4-A0D5-3BD0971ABFEA}" presName="L2TextContainerWrapper" presStyleCnt="0">
        <dgm:presLayoutVars>
          <dgm:bulletEnabled val="1"/>
        </dgm:presLayoutVars>
      </dgm:prSet>
      <dgm:spPr/>
    </dgm:pt>
    <dgm:pt modelId="{EDA51E1D-3B18-4D13-BD0B-B828092ED228}" type="pres">
      <dgm:prSet presAssocID="{44578A28-6B77-41C4-A0D5-3BD0971ABFEA}" presName="L2TextContainer" presStyleLbl="bgAccFollowNode1" presStyleIdx="2" presStyleCnt="5"/>
      <dgm:spPr/>
    </dgm:pt>
    <dgm:pt modelId="{64276B32-FDFB-4BB9-97C0-68236CAC0E46}" type="pres">
      <dgm:prSet presAssocID="{44578A28-6B77-41C4-A0D5-3BD0971ABFEA}" presName="FlexibleEmptyPlaceHolder" presStyleCnt="0"/>
      <dgm:spPr/>
    </dgm:pt>
    <dgm:pt modelId="{8145E5F9-3053-42E4-98B4-8A8C22C96CBA}" type="pres">
      <dgm:prSet presAssocID="{44578A28-6B77-41C4-A0D5-3BD0971ABFEA}" presName="ConnectLine" presStyleLbl="sibTrans1D1" presStyleIdx="2" presStyleCnt="5"/>
      <dgm:spPr/>
    </dgm:pt>
    <dgm:pt modelId="{04B881CD-4D86-416D-B108-DDBBDD4F5D25}" type="pres">
      <dgm:prSet presAssocID="{44578A28-6B77-41C4-A0D5-3BD0971ABFEA}" presName="ConnectorPoint" presStyleLbl="node1" presStyleIdx="2" presStyleCnt="5"/>
      <dgm:spPr>
        <a:gradFill rotWithShape="0">
          <a:gsLst>
            <a:gs pos="0">
              <a:schemeClr val="accent2">
                <a:tint val="96000"/>
                <a:lumMod val="100000"/>
              </a:schemeClr>
            </a:gs>
            <a:gs pos="78000">
              <a:schemeClr val="accent2">
                <a:shade val="94000"/>
                <a:lumMod val="94000"/>
              </a:schemeClr>
            </a:gs>
          </a:gsLst>
          <a:lin ang="5400000" scaled="0"/>
        </a:gradFill>
        <a:ln w="6350">
          <a:noFill/>
        </a:ln>
        <a:effectLst>
          <a:outerShdw blurRad="38100" dist="25400" dir="5400000" rotWithShape="0">
            <a:srgbClr val="000000">
              <a:alpha val="35000"/>
            </a:srgbClr>
          </a:outerShdw>
        </a:effectLst>
      </dgm:spPr>
    </dgm:pt>
    <dgm:pt modelId="{90A688DF-2FC7-4D31-8CEB-F61837C2BB3A}" type="pres">
      <dgm:prSet presAssocID="{44578A28-6B77-41C4-A0D5-3BD0971ABFEA}" presName="EmptyPlaceHolder" presStyleCnt="0"/>
      <dgm:spPr/>
    </dgm:pt>
    <dgm:pt modelId="{F619E5C3-A216-4A95-B498-53AA06584591}" type="pres">
      <dgm:prSet presAssocID="{F0DF6ACF-8143-4786-9B4E-1BAEB3C1700D}" presName="spaceBetweenRectangles" presStyleCnt="0"/>
      <dgm:spPr/>
    </dgm:pt>
    <dgm:pt modelId="{92F3B635-D6A2-4577-8EC3-0B59247FAD6D}" type="pres">
      <dgm:prSet presAssocID="{23B1AB34-DFDF-4FB6-ABF7-C669BADEE4C5}" presName="composite" presStyleCnt="0"/>
      <dgm:spPr/>
    </dgm:pt>
    <dgm:pt modelId="{F2704E1F-2828-4A4D-99AD-D056240E01B1}" type="pres">
      <dgm:prSet presAssocID="{23B1AB34-DFDF-4FB6-ABF7-C669BADEE4C5}" presName="L1TextContainer" presStyleLbl="alignNode1" presStyleIdx="3" presStyleCnt="5">
        <dgm:presLayoutVars>
          <dgm:chMax val="1"/>
          <dgm:chPref val="1"/>
          <dgm:bulletEnabled val="1"/>
        </dgm:presLayoutVars>
      </dgm:prSet>
      <dgm:spPr/>
    </dgm:pt>
    <dgm:pt modelId="{EA15000E-C93C-4C4F-AEDE-45098AE4515F}" type="pres">
      <dgm:prSet presAssocID="{23B1AB34-DFDF-4FB6-ABF7-C669BADEE4C5}" presName="L2TextContainerWrapper" presStyleCnt="0">
        <dgm:presLayoutVars>
          <dgm:bulletEnabled val="1"/>
        </dgm:presLayoutVars>
      </dgm:prSet>
      <dgm:spPr/>
    </dgm:pt>
    <dgm:pt modelId="{5341DA9D-7FA2-4707-9FF1-92FE1C450445}" type="pres">
      <dgm:prSet presAssocID="{23B1AB34-DFDF-4FB6-ABF7-C669BADEE4C5}" presName="L2TextContainer" presStyleLbl="bgAccFollowNode1" presStyleIdx="3" presStyleCnt="5"/>
      <dgm:spPr/>
    </dgm:pt>
    <dgm:pt modelId="{C6A9042B-C2FA-4BCF-878E-22BE7DEB74AF}" type="pres">
      <dgm:prSet presAssocID="{23B1AB34-DFDF-4FB6-ABF7-C669BADEE4C5}" presName="FlexibleEmptyPlaceHolder" presStyleCnt="0"/>
      <dgm:spPr/>
    </dgm:pt>
    <dgm:pt modelId="{1C8D2694-807C-4140-B3C5-A4EBEB763071}" type="pres">
      <dgm:prSet presAssocID="{23B1AB34-DFDF-4FB6-ABF7-C669BADEE4C5}" presName="ConnectLine" presStyleLbl="sibTrans1D1" presStyleIdx="3" presStyleCnt="5"/>
      <dgm:spPr/>
    </dgm:pt>
    <dgm:pt modelId="{BF2B8142-017C-4504-97C6-A61E814C29CF}" type="pres">
      <dgm:prSet presAssocID="{23B1AB34-DFDF-4FB6-ABF7-C669BADEE4C5}" presName="ConnectorPoint" presStyleLbl="node1" presStyleIdx="3" presStyleCnt="5"/>
      <dgm:spPr>
        <a:gradFill rotWithShape="0">
          <a:gsLst>
            <a:gs pos="0">
              <a:schemeClr val="accent2">
                <a:tint val="96000"/>
                <a:lumMod val="100000"/>
              </a:schemeClr>
            </a:gs>
            <a:gs pos="78000">
              <a:schemeClr val="accent2">
                <a:shade val="94000"/>
                <a:lumMod val="94000"/>
              </a:schemeClr>
            </a:gs>
          </a:gsLst>
          <a:lin ang="5400000" scaled="0"/>
        </a:gradFill>
        <a:ln w="6350">
          <a:noFill/>
        </a:ln>
        <a:effectLst>
          <a:outerShdw blurRad="38100" dist="25400" dir="5400000" rotWithShape="0">
            <a:srgbClr val="000000">
              <a:alpha val="35000"/>
            </a:srgbClr>
          </a:outerShdw>
        </a:effectLst>
      </dgm:spPr>
    </dgm:pt>
    <dgm:pt modelId="{8FEC20E1-0AFD-496C-B477-B9B7AD677C7D}" type="pres">
      <dgm:prSet presAssocID="{23B1AB34-DFDF-4FB6-ABF7-C669BADEE4C5}" presName="EmptyPlaceHolder" presStyleCnt="0"/>
      <dgm:spPr/>
    </dgm:pt>
    <dgm:pt modelId="{6CF3E9DD-55F0-466A-9BA1-457EF68F21AF}" type="pres">
      <dgm:prSet presAssocID="{09539DEE-42A9-452A-95EC-5CF58D9C535D}" presName="spaceBetweenRectangles" presStyleCnt="0"/>
      <dgm:spPr/>
    </dgm:pt>
    <dgm:pt modelId="{ADDF28F2-B523-4B72-8D17-9615ED83BBE9}" type="pres">
      <dgm:prSet presAssocID="{20930BEC-E3D2-4776-951B-AF67717FDAA8}" presName="composite" presStyleCnt="0"/>
      <dgm:spPr/>
    </dgm:pt>
    <dgm:pt modelId="{88949F1E-4A70-4FAE-9396-ACF396510714}" type="pres">
      <dgm:prSet presAssocID="{20930BEC-E3D2-4776-951B-AF67717FDAA8}" presName="L1TextContainer" presStyleLbl="alignNode1" presStyleIdx="4" presStyleCnt="5">
        <dgm:presLayoutVars>
          <dgm:chMax val="1"/>
          <dgm:chPref val="1"/>
          <dgm:bulletEnabled val="1"/>
        </dgm:presLayoutVars>
      </dgm:prSet>
      <dgm:spPr/>
    </dgm:pt>
    <dgm:pt modelId="{A90F603F-7412-45AC-8954-392520A1795D}" type="pres">
      <dgm:prSet presAssocID="{20930BEC-E3D2-4776-951B-AF67717FDAA8}" presName="L2TextContainerWrapper" presStyleCnt="0">
        <dgm:presLayoutVars>
          <dgm:bulletEnabled val="1"/>
        </dgm:presLayoutVars>
      </dgm:prSet>
      <dgm:spPr/>
    </dgm:pt>
    <dgm:pt modelId="{F8945A12-86BF-4E36-96A6-4A42937C7395}" type="pres">
      <dgm:prSet presAssocID="{20930BEC-E3D2-4776-951B-AF67717FDAA8}" presName="L2TextContainer" presStyleLbl="bgAccFollowNode1" presStyleIdx="4" presStyleCnt="5"/>
      <dgm:spPr/>
    </dgm:pt>
    <dgm:pt modelId="{412E6ECE-7B31-45DF-BFD9-D32597B1858A}" type="pres">
      <dgm:prSet presAssocID="{20930BEC-E3D2-4776-951B-AF67717FDAA8}" presName="FlexibleEmptyPlaceHolder" presStyleCnt="0"/>
      <dgm:spPr/>
    </dgm:pt>
    <dgm:pt modelId="{E675922B-487A-46DA-BCED-76D4D320F8DB}" type="pres">
      <dgm:prSet presAssocID="{20930BEC-E3D2-4776-951B-AF67717FDAA8}" presName="ConnectLine" presStyleLbl="sibTrans1D1" presStyleIdx="4" presStyleCnt="5"/>
      <dgm:spPr/>
    </dgm:pt>
    <dgm:pt modelId="{54583B20-AE63-4B3A-86E3-D4CF0D73DC13}" type="pres">
      <dgm:prSet presAssocID="{20930BEC-E3D2-4776-951B-AF67717FDAA8}" presName="ConnectorPoint" presStyleLbl="node1" presStyleIdx="4" presStyleCnt="5"/>
      <dgm:spPr>
        <a:gradFill rotWithShape="0">
          <a:gsLst>
            <a:gs pos="0">
              <a:schemeClr val="accent2">
                <a:tint val="96000"/>
                <a:lumMod val="100000"/>
              </a:schemeClr>
            </a:gs>
            <a:gs pos="78000">
              <a:schemeClr val="accent2">
                <a:shade val="94000"/>
                <a:lumMod val="94000"/>
              </a:schemeClr>
            </a:gs>
          </a:gsLst>
          <a:lin ang="5400000" scaled="0"/>
        </a:gradFill>
        <a:ln w="6350">
          <a:noFill/>
        </a:ln>
        <a:effectLst>
          <a:outerShdw blurRad="38100" dist="25400" dir="5400000" rotWithShape="0">
            <a:srgbClr val="000000">
              <a:alpha val="35000"/>
            </a:srgbClr>
          </a:outerShdw>
        </a:effectLst>
      </dgm:spPr>
    </dgm:pt>
    <dgm:pt modelId="{3C74B5EF-76B5-4483-8FF0-C285B5F36225}" type="pres">
      <dgm:prSet presAssocID="{20930BEC-E3D2-4776-951B-AF67717FDAA8}" presName="EmptyPlaceHolder" presStyleCnt="0"/>
      <dgm:spPr/>
    </dgm:pt>
  </dgm:ptLst>
  <dgm:cxnLst>
    <dgm:cxn modelId="{AE69A407-33F2-4EC4-9957-ABA7036942A8}" srcId="{22BD51F9-9CEA-4C55-B0C7-8EFC67D87C01}" destId="{23B1AB34-DFDF-4FB6-ABF7-C669BADEE4C5}" srcOrd="3" destOrd="0" parTransId="{FCF47004-ABEA-4653-A6F1-C27BEE2477B2}" sibTransId="{09539DEE-42A9-452A-95EC-5CF58D9C535D}"/>
    <dgm:cxn modelId="{C304011F-B35E-43FF-90CE-65307FE4F0B0}" type="presOf" srcId="{28ED5A7E-B41F-4A12-946C-D34B3C436090}" destId="{02AECF11-615D-4E34-8A33-009E82943EF0}" srcOrd="0" destOrd="0" presId="urn:microsoft.com/office/officeart/2017/3/layout/HorizontalLabelsTimeline"/>
    <dgm:cxn modelId="{4DEB4C21-D774-4CAB-9AE8-D5B051DDE7C5}" srcId="{20930BEC-E3D2-4776-951B-AF67717FDAA8}" destId="{4E2002E8-9345-46ED-93EE-C882C3F6F58D}" srcOrd="0" destOrd="0" parTransId="{5F0A2B8C-CC26-474B-9C73-054B98008F9D}" sibTransId="{C30FE054-5B3E-4765-A1E2-55994E679859}"/>
    <dgm:cxn modelId="{E9189E5B-58B8-4DA8-818C-6BCF40F5B88F}" type="presOf" srcId="{44578A28-6B77-41C4-A0D5-3BD0971ABFEA}" destId="{B59AA20C-9B84-4B48-A4C6-2A514C08C2B9}" srcOrd="0" destOrd="0" presId="urn:microsoft.com/office/officeart/2017/3/layout/HorizontalLabelsTimeline"/>
    <dgm:cxn modelId="{3E059867-D6E5-48A8-9335-A9E62CC607E6}" srcId="{22BD51F9-9CEA-4C55-B0C7-8EFC67D87C01}" destId="{44578A28-6B77-41C4-A0D5-3BD0971ABFEA}" srcOrd="2" destOrd="0" parTransId="{4672BB7C-2A30-4585-9B4F-621502E4523C}" sibTransId="{F0DF6ACF-8143-4786-9B4E-1BAEB3C1700D}"/>
    <dgm:cxn modelId="{D95F4E48-B219-4A10-801C-E0E5917CA6F9}" srcId="{882E1E28-B612-41B6-996E-88CE276709B4}" destId="{28ED5A7E-B41F-4A12-946C-D34B3C436090}" srcOrd="0" destOrd="0" parTransId="{EB74A9CE-357B-442D-9E0A-53E2DD59954E}" sibTransId="{C7A534A5-4FED-4DD0-B827-0402EDAB4D92}"/>
    <dgm:cxn modelId="{58FFF570-903A-4E75-A781-0E16F4CDD5D4}" type="presOf" srcId="{3541CA63-F579-4959-979F-170A41EB4A16}" destId="{5341DA9D-7FA2-4707-9FF1-92FE1C450445}" srcOrd="0" destOrd="0" presId="urn:microsoft.com/office/officeart/2017/3/layout/HorizontalLabelsTimeline"/>
    <dgm:cxn modelId="{682D3080-250C-4E60-B320-0D6444827B9D}" srcId="{22BD51F9-9CEA-4C55-B0C7-8EFC67D87C01}" destId="{882E1E28-B612-41B6-996E-88CE276709B4}" srcOrd="0" destOrd="0" parTransId="{1468A914-A175-40C7-BB7E-45DC89032DC2}" sibTransId="{4391387E-581D-4C56-80A2-ED2949EB98DF}"/>
    <dgm:cxn modelId="{D0918185-A0F1-4425-A330-D35B9A33338F}" srcId="{44578A28-6B77-41C4-A0D5-3BD0971ABFEA}" destId="{0C7DAF07-378F-4D5C-BE34-FCE636BCBC73}" srcOrd="0" destOrd="0" parTransId="{C63A9B3A-FA54-4F81-9AEA-682304A1F125}" sibTransId="{531B8815-AFD8-4F1B-A3B3-6FFD2ECB3AE2}"/>
    <dgm:cxn modelId="{A6FFEC92-4939-4FBA-AEE7-4F3C72B8A761}" type="presOf" srcId="{882E1E28-B612-41B6-996E-88CE276709B4}" destId="{F7B91BC0-BDC3-435E-AF29-7E02EB388DB4}" srcOrd="0" destOrd="0" presId="urn:microsoft.com/office/officeart/2017/3/layout/HorizontalLabelsTimeline"/>
    <dgm:cxn modelId="{28A673B0-3D39-4DC4-B4DB-B48F873FB83A}" type="presOf" srcId="{0C7DAF07-378F-4D5C-BE34-FCE636BCBC73}" destId="{EDA51E1D-3B18-4D13-BD0B-B828092ED228}" srcOrd="0" destOrd="0" presId="urn:microsoft.com/office/officeart/2017/3/layout/HorizontalLabelsTimeline"/>
    <dgm:cxn modelId="{ABDF20B5-48A3-47D7-86C3-D41566DF0E16}" type="presOf" srcId="{40E61C72-FAA4-4E1F-896F-4C47F3ABFA42}" destId="{AB665336-7616-461F-9778-5CD379D5AF07}" srcOrd="0" destOrd="0" presId="urn:microsoft.com/office/officeart/2017/3/layout/HorizontalLabelsTimeline"/>
    <dgm:cxn modelId="{CAECB9C2-C5DE-4457-A1C2-D7AA95BA8664}" type="presOf" srcId="{4E2002E8-9345-46ED-93EE-C882C3F6F58D}" destId="{F8945A12-86BF-4E36-96A6-4A42937C7395}" srcOrd="0" destOrd="0" presId="urn:microsoft.com/office/officeart/2017/3/layout/HorizontalLabelsTimeline"/>
    <dgm:cxn modelId="{EFC607C7-4248-4615-AA01-359EA1EBE8DF}" srcId="{40E61C72-FAA4-4E1F-896F-4C47F3ABFA42}" destId="{AA7252C5-1F52-4BD9-A7F0-5A6E03E85121}" srcOrd="0" destOrd="0" parTransId="{E2817743-929D-4259-B530-F11ED51ED941}" sibTransId="{CD2A64AA-C547-4053-8888-E37EBD2A7087}"/>
    <dgm:cxn modelId="{99EA7CC8-F101-4FA3-A967-CA824CDDEF67}" type="presOf" srcId="{22BD51F9-9CEA-4C55-B0C7-8EFC67D87C01}" destId="{C12F5C8D-7EA5-45F1-9025-BEC31A2E97CF}" srcOrd="0" destOrd="0" presId="urn:microsoft.com/office/officeart/2017/3/layout/HorizontalLabelsTimeline"/>
    <dgm:cxn modelId="{F2E752D7-03EF-430B-82EB-7D5DF2336D14}" type="presOf" srcId="{20930BEC-E3D2-4776-951B-AF67717FDAA8}" destId="{88949F1E-4A70-4FAE-9396-ACF396510714}" srcOrd="0" destOrd="0" presId="urn:microsoft.com/office/officeart/2017/3/layout/HorizontalLabelsTimeline"/>
    <dgm:cxn modelId="{C09357DC-1DDB-421C-98A9-F18DE467D1A5}" type="presOf" srcId="{AA7252C5-1F52-4BD9-A7F0-5A6E03E85121}" destId="{2EA61056-CBE0-4AA5-AF31-93ED2DAEF11A}" srcOrd="0" destOrd="0" presId="urn:microsoft.com/office/officeart/2017/3/layout/HorizontalLabelsTimeline"/>
    <dgm:cxn modelId="{BD3115E7-C947-4162-BFBB-7AFD07480903}" srcId="{22BD51F9-9CEA-4C55-B0C7-8EFC67D87C01}" destId="{20930BEC-E3D2-4776-951B-AF67717FDAA8}" srcOrd="4" destOrd="0" parTransId="{A8CA1FF8-99A7-4B11-93C4-647E6D4D4C40}" sibTransId="{A18393D4-A7EF-48BF-833F-B074F6BE9E36}"/>
    <dgm:cxn modelId="{86A4B5EA-4DAE-4FDC-BD7F-D3A93E26074D}" type="presOf" srcId="{23B1AB34-DFDF-4FB6-ABF7-C669BADEE4C5}" destId="{F2704E1F-2828-4A4D-99AD-D056240E01B1}" srcOrd="0" destOrd="0" presId="urn:microsoft.com/office/officeart/2017/3/layout/HorizontalLabelsTimeline"/>
    <dgm:cxn modelId="{8D7D92EB-3157-41C0-8855-00256F4FF6EB}" srcId="{23B1AB34-DFDF-4FB6-ABF7-C669BADEE4C5}" destId="{3541CA63-F579-4959-979F-170A41EB4A16}" srcOrd="0" destOrd="0" parTransId="{9A516378-0E50-4536-85EC-9927F7EE15FC}" sibTransId="{5DEE2BB2-C436-4A2E-80D5-D93273FE2549}"/>
    <dgm:cxn modelId="{3308C8F4-AE76-4D31-94C0-54E6DD6C1691}" srcId="{22BD51F9-9CEA-4C55-B0C7-8EFC67D87C01}" destId="{40E61C72-FAA4-4E1F-896F-4C47F3ABFA42}" srcOrd="1" destOrd="0" parTransId="{81360470-3CAC-4BCA-AD99-7C3EC7D14CA0}" sibTransId="{A90B0327-DD59-487F-AA4C-E9753093C9F7}"/>
    <dgm:cxn modelId="{7F198D41-8AA1-403F-9CEB-BA736AEA04B9}" type="presParOf" srcId="{C12F5C8D-7EA5-45F1-9025-BEC31A2E97CF}" destId="{D614CE0A-1E0C-4693-B3B7-F0BE05E74093}" srcOrd="0" destOrd="0" presId="urn:microsoft.com/office/officeart/2017/3/layout/HorizontalLabelsTimeline"/>
    <dgm:cxn modelId="{0858B43C-643A-4F4B-B319-E7CF4FD8899F}" type="presParOf" srcId="{C12F5C8D-7EA5-45F1-9025-BEC31A2E97CF}" destId="{3432D144-3855-461C-A606-50BE493387AF}" srcOrd="1" destOrd="0" presId="urn:microsoft.com/office/officeart/2017/3/layout/HorizontalLabelsTimeline"/>
    <dgm:cxn modelId="{584980DC-390F-4E8D-935C-03DC9F7AFE42}" type="presParOf" srcId="{3432D144-3855-461C-A606-50BE493387AF}" destId="{7870D670-DFA2-42EE-8EFC-9064AA7DD120}" srcOrd="0" destOrd="0" presId="urn:microsoft.com/office/officeart/2017/3/layout/HorizontalLabelsTimeline"/>
    <dgm:cxn modelId="{637CD016-6481-49B9-A30B-D6E5D9C3F40F}" type="presParOf" srcId="{7870D670-DFA2-42EE-8EFC-9064AA7DD120}" destId="{F7B91BC0-BDC3-435E-AF29-7E02EB388DB4}" srcOrd="0" destOrd="0" presId="urn:microsoft.com/office/officeart/2017/3/layout/HorizontalLabelsTimeline"/>
    <dgm:cxn modelId="{6EFF1761-F54C-44C9-94F9-41E6B0A56432}" type="presParOf" srcId="{7870D670-DFA2-42EE-8EFC-9064AA7DD120}" destId="{11AE0B88-621F-4FB0-9921-40D64DEA0355}" srcOrd="1" destOrd="0" presId="urn:microsoft.com/office/officeart/2017/3/layout/HorizontalLabelsTimeline"/>
    <dgm:cxn modelId="{AC930FE0-BF78-434C-B589-EF3C20E3E681}" type="presParOf" srcId="{11AE0B88-621F-4FB0-9921-40D64DEA0355}" destId="{02AECF11-615D-4E34-8A33-009E82943EF0}" srcOrd="0" destOrd="0" presId="urn:microsoft.com/office/officeart/2017/3/layout/HorizontalLabelsTimeline"/>
    <dgm:cxn modelId="{5920AD62-A2B2-4967-BF0A-8DC50CDD2B10}" type="presParOf" srcId="{11AE0B88-621F-4FB0-9921-40D64DEA0355}" destId="{40D9E8B7-4855-4EE3-865A-16474090570E}" srcOrd="1" destOrd="0" presId="urn:microsoft.com/office/officeart/2017/3/layout/HorizontalLabelsTimeline"/>
    <dgm:cxn modelId="{8B1FA9D7-2AD7-4E18-BE6B-54B2E8121116}" type="presParOf" srcId="{7870D670-DFA2-42EE-8EFC-9064AA7DD120}" destId="{1D2F7BD7-4A35-4D51-998B-E721FAFB6723}" srcOrd="2" destOrd="0" presId="urn:microsoft.com/office/officeart/2017/3/layout/HorizontalLabelsTimeline"/>
    <dgm:cxn modelId="{8587AFE9-CD25-4EE8-8A35-E36EAB307A74}" type="presParOf" srcId="{7870D670-DFA2-42EE-8EFC-9064AA7DD120}" destId="{75F63E39-5BB2-4B29-BE87-007902D1486E}" srcOrd="3" destOrd="0" presId="urn:microsoft.com/office/officeart/2017/3/layout/HorizontalLabelsTimeline"/>
    <dgm:cxn modelId="{F5D3B8D1-A15E-4CD6-BF3E-799F9FF3D0E2}" type="presParOf" srcId="{7870D670-DFA2-42EE-8EFC-9064AA7DD120}" destId="{2A9F0E4B-FAC2-4E1F-8EB8-A92B13DCE36E}" srcOrd="4" destOrd="0" presId="urn:microsoft.com/office/officeart/2017/3/layout/HorizontalLabelsTimeline"/>
    <dgm:cxn modelId="{5B9AADED-C370-47B8-9166-FB2EB7CFF32D}" type="presParOf" srcId="{3432D144-3855-461C-A606-50BE493387AF}" destId="{CC482878-E9E6-4FD5-A8A0-31DA183F3E78}" srcOrd="1" destOrd="0" presId="urn:microsoft.com/office/officeart/2017/3/layout/HorizontalLabelsTimeline"/>
    <dgm:cxn modelId="{B1292632-298A-4F2E-8ABC-10AF612ADD36}" type="presParOf" srcId="{3432D144-3855-461C-A606-50BE493387AF}" destId="{2FA0A665-5A16-4A22-9479-7E748F1041BB}" srcOrd="2" destOrd="0" presId="urn:microsoft.com/office/officeart/2017/3/layout/HorizontalLabelsTimeline"/>
    <dgm:cxn modelId="{7FD28853-2FBD-4FD0-9EA5-9341D1843E87}" type="presParOf" srcId="{2FA0A665-5A16-4A22-9479-7E748F1041BB}" destId="{AB665336-7616-461F-9778-5CD379D5AF07}" srcOrd="0" destOrd="0" presId="urn:microsoft.com/office/officeart/2017/3/layout/HorizontalLabelsTimeline"/>
    <dgm:cxn modelId="{E0D02506-5533-48B9-B865-6344AB015CB1}" type="presParOf" srcId="{2FA0A665-5A16-4A22-9479-7E748F1041BB}" destId="{B2EC5326-8065-4BA3-A337-DE6CBE2F33F6}" srcOrd="1" destOrd="0" presId="urn:microsoft.com/office/officeart/2017/3/layout/HorizontalLabelsTimeline"/>
    <dgm:cxn modelId="{715F06B5-B351-41C7-860F-A6B8C69769B9}" type="presParOf" srcId="{B2EC5326-8065-4BA3-A337-DE6CBE2F33F6}" destId="{2EA61056-CBE0-4AA5-AF31-93ED2DAEF11A}" srcOrd="0" destOrd="0" presId="urn:microsoft.com/office/officeart/2017/3/layout/HorizontalLabelsTimeline"/>
    <dgm:cxn modelId="{D4BC82BB-AEB7-4CFC-85B6-6E40EBDFF215}" type="presParOf" srcId="{B2EC5326-8065-4BA3-A337-DE6CBE2F33F6}" destId="{D192B37E-3477-488C-BE74-294B3C36F80E}" srcOrd="1" destOrd="0" presId="urn:microsoft.com/office/officeart/2017/3/layout/HorizontalLabelsTimeline"/>
    <dgm:cxn modelId="{09CE2914-E312-4B28-9D3B-4EB5A14CD8AC}" type="presParOf" srcId="{2FA0A665-5A16-4A22-9479-7E748F1041BB}" destId="{F895BEB6-AC6F-448F-8AF8-6BC4B2628B46}" srcOrd="2" destOrd="0" presId="urn:microsoft.com/office/officeart/2017/3/layout/HorizontalLabelsTimeline"/>
    <dgm:cxn modelId="{F16FA2FC-B08F-4E2C-8471-EDE355848214}" type="presParOf" srcId="{2FA0A665-5A16-4A22-9479-7E748F1041BB}" destId="{BCB81C21-371E-49DE-B763-AD7FF55ACA64}" srcOrd="3" destOrd="0" presId="urn:microsoft.com/office/officeart/2017/3/layout/HorizontalLabelsTimeline"/>
    <dgm:cxn modelId="{51A0FCC3-E1A5-4B12-B27A-1B95E1EDA194}" type="presParOf" srcId="{2FA0A665-5A16-4A22-9479-7E748F1041BB}" destId="{9DDBDCC9-4868-493B-AFB1-4E383D22CE93}" srcOrd="4" destOrd="0" presId="urn:microsoft.com/office/officeart/2017/3/layout/HorizontalLabelsTimeline"/>
    <dgm:cxn modelId="{627B4267-3E1C-4BB8-805A-E579262BC6E3}" type="presParOf" srcId="{3432D144-3855-461C-A606-50BE493387AF}" destId="{486F1FFD-5F75-4F88-AA9F-560357157576}" srcOrd="3" destOrd="0" presId="urn:microsoft.com/office/officeart/2017/3/layout/HorizontalLabelsTimeline"/>
    <dgm:cxn modelId="{A2277EB8-16D2-4800-8D3E-62377D337BC1}" type="presParOf" srcId="{3432D144-3855-461C-A606-50BE493387AF}" destId="{14DD410C-07DD-4CAA-9E79-A6E58151E838}" srcOrd="4" destOrd="0" presId="urn:microsoft.com/office/officeart/2017/3/layout/HorizontalLabelsTimeline"/>
    <dgm:cxn modelId="{070E7DD3-7BB3-467D-A915-01695D9F9BD2}" type="presParOf" srcId="{14DD410C-07DD-4CAA-9E79-A6E58151E838}" destId="{B59AA20C-9B84-4B48-A4C6-2A514C08C2B9}" srcOrd="0" destOrd="0" presId="urn:microsoft.com/office/officeart/2017/3/layout/HorizontalLabelsTimeline"/>
    <dgm:cxn modelId="{974E652B-5F3E-4107-A111-978064F8279A}" type="presParOf" srcId="{14DD410C-07DD-4CAA-9E79-A6E58151E838}" destId="{2146FA4F-BFC9-4504-BF6B-37CC50D12393}" srcOrd="1" destOrd="0" presId="urn:microsoft.com/office/officeart/2017/3/layout/HorizontalLabelsTimeline"/>
    <dgm:cxn modelId="{C11D1951-CCCD-471F-84F9-315810570060}" type="presParOf" srcId="{2146FA4F-BFC9-4504-BF6B-37CC50D12393}" destId="{EDA51E1D-3B18-4D13-BD0B-B828092ED228}" srcOrd="0" destOrd="0" presId="urn:microsoft.com/office/officeart/2017/3/layout/HorizontalLabelsTimeline"/>
    <dgm:cxn modelId="{203B9627-C0BB-451F-B0E5-F3260CA3C006}" type="presParOf" srcId="{2146FA4F-BFC9-4504-BF6B-37CC50D12393}" destId="{64276B32-FDFB-4BB9-97C0-68236CAC0E46}" srcOrd="1" destOrd="0" presId="urn:microsoft.com/office/officeart/2017/3/layout/HorizontalLabelsTimeline"/>
    <dgm:cxn modelId="{7827FCFF-9707-4D4E-B20C-A1D6AE7170FB}" type="presParOf" srcId="{14DD410C-07DD-4CAA-9E79-A6E58151E838}" destId="{8145E5F9-3053-42E4-98B4-8A8C22C96CBA}" srcOrd="2" destOrd="0" presId="urn:microsoft.com/office/officeart/2017/3/layout/HorizontalLabelsTimeline"/>
    <dgm:cxn modelId="{CDD499FE-A49C-43E2-B45C-16522EBC4106}" type="presParOf" srcId="{14DD410C-07DD-4CAA-9E79-A6E58151E838}" destId="{04B881CD-4D86-416D-B108-DDBBDD4F5D25}" srcOrd="3" destOrd="0" presId="urn:microsoft.com/office/officeart/2017/3/layout/HorizontalLabelsTimeline"/>
    <dgm:cxn modelId="{DBF305E3-D338-43A8-9AF6-A1B27BAAC76A}" type="presParOf" srcId="{14DD410C-07DD-4CAA-9E79-A6E58151E838}" destId="{90A688DF-2FC7-4D31-8CEB-F61837C2BB3A}" srcOrd="4" destOrd="0" presId="urn:microsoft.com/office/officeart/2017/3/layout/HorizontalLabelsTimeline"/>
    <dgm:cxn modelId="{478CCDD8-8AC3-4D9D-9595-BC5B97A13D9F}" type="presParOf" srcId="{3432D144-3855-461C-A606-50BE493387AF}" destId="{F619E5C3-A216-4A95-B498-53AA06584591}" srcOrd="5" destOrd="0" presId="urn:microsoft.com/office/officeart/2017/3/layout/HorizontalLabelsTimeline"/>
    <dgm:cxn modelId="{14DA585F-8223-48DC-B68D-4EA953947DF4}" type="presParOf" srcId="{3432D144-3855-461C-A606-50BE493387AF}" destId="{92F3B635-D6A2-4577-8EC3-0B59247FAD6D}" srcOrd="6" destOrd="0" presId="urn:microsoft.com/office/officeart/2017/3/layout/HorizontalLabelsTimeline"/>
    <dgm:cxn modelId="{7B359878-352B-4F03-A584-2F08AB86F2E2}" type="presParOf" srcId="{92F3B635-D6A2-4577-8EC3-0B59247FAD6D}" destId="{F2704E1F-2828-4A4D-99AD-D056240E01B1}" srcOrd="0" destOrd="0" presId="urn:microsoft.com/office/officeart/2017/3/layout/HorizontalLabelsTimeline"/>
    <dgm:cxn modelId="{798DFDF0-1E34-46F4-8FCF-E62B498F9463}" type="presParOf" srcId="{92F3B635-D6A2-4577-8EC3-0B59247FAD6D}" destId="{EA15000E-C93C-4C4F-AEDE-45098AE4515F}" srcOrd="1" destOrd="0" presId="urn:microsoft.com/office/officeart/2017/3/layout/HorizontalLabelsTimeline"/>
    <dgm:cxn modelId="{EF2DA032-46CE-48CB-A070-22FBBDF57DDD}" type="presParOf" srcId="{EA15000E-C93C-4C4F-AEDE-45098AE4515F}" destId="{5341DA9D-7FA2-4707-9FF1-92FE1C450445}" srcOrd="0" destOrd="0" presId="urn:microsoft.com/office/officeart/2017/3/layout/HorizontalLabelsTimeline"/>
    <dgm:cxn modelId="{13F09E36-61BB-4304-81D6-263F1EB1F171}" type="presParOf" srcId="{EA15000E-C93C-4C4F-AEDE-45098AE4515F}" destId="{C6A9042B-C2FA-4BCF-878E-22BE7DEB74AF}" srcOrd="1" destOrd="0" presId="urn:microsoft.com/office/officeart/2017/3/layout/HorizontalLabelsTimeline"/>
    <dgm:cxn modelId="{59666FE4-799E-43FC-BD23-57D8AE9FC062}" type="presParOf" srcId="{92F3B635-D6A2-4577-8EC3-0B59247FAD6D}" destId="{1C8D2694-807C-4140-B3C5-A4EBEB763071}" srcOrd="2" destOrd="0" presId="urn:microsoft.com/office/officeart/2017/3/layout/HorizontalLabelsTimeline"/>
    <dgm:cxn modelId="{67160049-8772-4E08-A6F4-5BEC965A9327}" type="presParOf" srcId="{92F3B635-D6A2-4577-8EC3-0B59247FAD6D}" destId="{BF2B8142-017C-4504-97C6-A61E814C29CF}" srcOrd="3" destOrd="0" presId="urn:microsoft.com/office/officeart/2017/3/layout/HorizontalLabelsTimeline"/>
    <dgm:cxn modelId="{8720B256-E538-4408-BBBF-8EC1FBF54228}" type="presParOf" srcId="{92F3B635-D6A2-4577-8EC3-0B59247FAD6D}" destId="{8FEC20E1-0AFD-496C-B477-B9B7AD677C7D}" srcOrd="4" destOrd="0" presId="urn:microsoft.com/office/officeart/2017/3/layout/HorizontalLabelsTimeline"/>
    <dgm:cxn modelId="{1177F40A-8951-4E48-B55E-7CD001D0120D}" type="presParOf" srcId="{3432D144-3855-461C-A606-50BE493387AF}" destId="{6CF3E9DD-55F0-466A-9BA1-457EF68F21AF}" srcOrd="7" destOrd="0" presId="urn:microsoft.com/office/officeart/2017/3/layout/HorizontalLabelsTimeline"/>
    <dgm:cxn modelId="{95463ACE-F6E4-4792-8DF6-B3FBFCE303F1}" type="presParOf" srcId="{3432D144-3855-461C-A606-50BE493387AF}" destId="{ADDF28F2-B523-4B72-8D17-9615ED83BBE9}" srcOrd="8" destOrd="0" presId="urn:microsoft.com/office/officeart/2017/3/layout/HorizontalLabelsTimeline"/>
    <dgm:cxn modelId="{C9CCA5D7-5D13-4BAA-806D-2F96B3128A99}" type="presParOf" srcId="{ADDF28F2-B523-4B72-8D17-9615ED83BBE9}" destId="{88949F1E-4A70-4FAE-9396-ACF396510714}" srcOrd="0" destOrd="0" presId="urn:microsoft.com/office/officeart/2017/3/layout/HorizontalLabelsTimeline"/>
    <dgm:cxn modelId="{98AA4241-65E6-4D85-AA61-68F078B03C1D}" type="presParOf" srcId="{ADDF28F2-B523-4B72-8D17-9615ED83BBE9}" destId="{A90F603F-7412-45AC-8954-392520A1795D}" srcOrd="1" destOrd="0" presId="urn:microsoft.com/office/officeart/2017/3/layout/HorizontalLabelsTimeline"/>
    <dgm:cxn modelId="{7F170FE6-F898-4B60-A49A-F74D675050A3}" type="presParOf" srcId="{A90F603F-7412-45AC-8954-392520A1795D}" destId="{F8945A12-86BF-4E36-96A6-4A42937C7395}" srcOrd="0" destOrd="0" presId="urn:microsoft.com/office/officeart/2017/3/layout/HorizontalLabelsTimeline"/>
    <dgm:cxn modelId="{86B91CD3-5843-4F5D-919A-D1C70D805679}" type="presParOf" srcId="{A90F603F-7412-45AC-8954-392520A1795D}" destId="{412E6ECE-7B31-45DF-BFD9-D32597B1858A}" srcOrd="1" destOrd="0" presId="urn:microsoft.com/office/officeart/2017/3/layout/HorizontalLabelsTimeline"/>
    <dgm:cxn modelId="{CEBF089A-F0D1-4F53-AD85-CB5E434D9DBB}" type="presParOf" srcId="{ADDF28F2-B523-4B72-8D17-9615ED83BBE9}" destId="{E675922B-487A-46DA-BCED-76D4D320F8DB}" srcOrd="2" destOrd="0" presId="urn:microsoft.com/office/officeart/2017/3/layout/HorizontalLabelsTimeline"/>
    <dgm:cxn modelId="{8F39917E-2774-4FFE-B0CD-7C107E59C5FE}" type="presParOf" srcId="{ADDF28F2-B523-4B72-8D17-9615ED83BBE9}" destId="{54583B20-AE63-4B3A-86E3-D4CF0D73DC13}" srcOrd="3" destOrd="0" presId="urn:microsoft.com/office/officeart/2017/3/layout/HorizontalLabelsTimeline"/>
    <dgm:cxn modelId="{03D7C408-C69C-4D60-A7A9-A1CFEAC7B016}" type="presParOf" srcId="{ADDF28F2-B523-4B72-8D17-9615ED83BBE9}" destId="{3C74B5EF-76B5-4483-8FF0-C285B5F36225}" srcOrd="4" destOrd="0" presId="urn:microsoft.com/office/officeart/2017/3/layout/HorizontalLabels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E23A9E7-38D3-4572-A0AB-C38E9B01513B}"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D7408428-1F76-4FF3-AB16-1802C5AD6A46}">
      <dgm:prSet/>
      <dgm:spPr/>
      <dgm:t>
        <a:bodyPr/>
        <a:lstStyle/>
        <a:p>
          <a:r>
            <a:rPr lang="en-US"/>
            <a:t>A Core Curriculum </a:t>
          </a:r>
          <a:r>
            <a:rPr lang="en-US" b="0" i="0" u="none"/>
            <a:t>founded on principles of integrative learning  prepares </a:t>
          </a:r>
          <a:r>
            <a:rPr lang="en-US"/>
            <a:t>students to make connections across their curricular, co-curricular, and community experiences. </a:t>
          </a:r>
        </a:p>
      </dgm:t>
    </dgm:pt>
    <dgm:pt modelId="{45FD7A95-8E03-4AE3-A9AB-22DF5BB2A7D0}" type="parTrans" cxnId="{E6D5411C-926E-419A-BB93-8BEA705A7157}">
      <dgm:prSet/>
      <dgm:spPr/>
      <dgm:t>
        <a:bodyPr/>
        <a:lstStyle/>
        <a:p>
          <a:endParaRPr lang="en-US"/>
        </a:p>
      </dgm:t>
    </dgm:pt>
    <dgm:pt modelId="{A5CECD3C-8717-4499-B28E-C5C9DD6FD81C}" type="sibTrans" cxnId="{E6D5411C-926E-419A-BB93-8BEA705A7157}">
      <dgm:prSet/>
      <dgm:spPr/>
      <dgm:t>
        <a:bodyPr/>
        <a:lstStyle/>
        <a:p>
          <a:endParaRPr lang="en-US"/>
        </a:p>
      </dgm:t>
    </dgm:pt>
    <dgm:pt modelId="{E6E7585A-F0F1-4FCC-A5AD-7798006AAA1D}">
      <dgm:prSet/>
      <dgm:spPr/>
      <dgm:t>
        <a:bodyPr/>
        <a:lstStyle/>
        <a:p>
          <a:r>
            <a:rPr lang="en-US"/>
            <a:t>Students who can integrate their learning recognize and evaluate connections among diverse concepts, contexts, and lived experiences.</a:t>
          </a:r>
        </a:p>
      </dgm:t>
    </dgm:pt>
    <dgm:pt modelId="{05C47915-4AE1-435D-9C9A-FAD6D6B27114}" type="parTrans" cxnId="{45E00DD2-7B02-40B1-848A-9725687B06D4}">
      <dgm:prSet/>
      <dgm:spPr/>
      <dgm:t>
        <a:bodyPr/>
        <a:lstStyle/>
        <a:p>
          <a:endParaRPr lang="en-US"/>
        </a:p>
      </dgm:t>
    </dgm:pt>
    <dgm:pt modelId="{5BF73774-0E9B-426E-826A-41434D8F04BB}" type="sibTrans" cxnId="{45E00DD2-7B02-40B1-848A-9725687B06D4}">
      <dgm:prSet/>
      <dgm:spPr/>
      <dgm:t>
        <a:bodyPr/>
        <a:lstStyle/>
        <a:p>
          <a:endParaRPr lang="en-US"/>
        </a:p>
      </dgm:t>
    </dgm:pt>
    <dgm:pt modelId="{1DF75C18-927E-CE46-9E85-B2E07660CCE8}">
      <dgm:prSet/>
      <dgm:spPr/>
      <dgm:t>
        <a:bodyPr/>
        <a:lstStyle/>
        <a:p>
          <a:r>
            <a:rPr lang="en-US"/>
            <a:t>Students who can integrate have the skills to create, innovate, and collaborate successfully in a diverse world. </a:t>
          </a:r>
        </a:p>
      </dgm:t>
    </dgm:pt>
    <dgm:pt modelId="{80D4FA64-ABB1-7740-8B37-C08F0DAA0E78}" type="parTrans" cxnId="{621BA3F4-C412-6842-8C4C-61BF02E72CBF}">
      <dgm:prSet/>
      <dgm:spPr/>
      <dgm:t>
        <a:bodyPr/>
        <a:lstStyle/>
        <a:p>
          <a:endParaRPr lang="en-US"/>
        </a:p>
      </dgm:t>
    </dgm:pt>
    <dgm:pt modelId="{507DD53F-BBE8-5141-B489-C5319D67D948}" type="sibTrans" cxnId="{621BA3F4-C412-6842-8C4C-61BF02E72CBF}">
      <dgm:prSet/>
      <dgm:spPr/>
    </dgm:pt>
    <dgm:pt modelId="{A5B4BDE8-06DD-3945-B4CE-8C31737ED151}" type="pres">
      <dgm:prSet presAssocID="{BE23A9E7-38D3-4572-A0AB-C38E9B01513B}" presName="linear" presStyleCnt="0">
        <dgm:presLayoutVars>
          <dgm:animLvl val="lvl"/>
          <dgm:resizeHandles val="exact"/>
        </dgm:presLayoutVars>
      </dgm:prSet>
      <dgm:spPr/>
    </dgm:pt>
    <dgm:pt modelId="{5D13165D-FDF3-424F-A770-5B2C611A71AC}" type="pres">
      <dgm:prSet presAssocID="{D7408428-1F76-4FF3-AB16-1802C5AD6A46}" presName="parentText" presStyleLbl="node1" presStyleIdx="0" presStyleCnt="3">
        <dgm:presLayoutVars>
          <dgm:chMax val="0"/>
          <dgm:bulletEnabled val="1"/>
        </dgm:presLayoutVars>
      </dgm:prSet>
      <dgm:spPr/>
    </dgm:pt>
    <dgm:pt modelId="{C6817AD1-8DA4-A340-8A20-B8260E9A27DA}" type="pres">
      <dgm:prSet presAssocID="{A5CECD3C-8717-4499-B28E-C5C9DD6FD81C}" presName="spacer" presStyleCnt="0"/>
      <dgm:spPr/>
    </dgm:pt>
    <dgm:pt modelId="{72222B1A-AF82-C049-B069-A66FA88432CC}" type="pres">
      <dgm:prSet presAssocID="{E6E7585A-F0F1-4FCC-A5AD-7798006AAA1D}" presName="parentText" presStyleLbl="node1" presStyleIdx="1" presStyleCnt="3">
        <dgm:presLayoutVars>
          <dgm:chMax val="0"/>
          <dgm:bulletEnabled val="1"/>
        </dgm:presLayoutVars>
      </dgm:prSet>
      <dgm:spPr/>
    </dgm:pt>
    <dgm:pt modelId="{9A92DE16-DE6E-BA4A-9ABD-E3B58145D514}" type="pres">
      <dgm:prSet presAssocID="{5BF73774-0E9B-426E-826A-41434D8F04BB}" presName="spacer" presStyleCnt="0"/>
      <dgm:spPr/>
    </dgm:pt>
    <dgm:pt modelId="{AE4D16EC-B0AB-1843-A207-18475F3B0000}" type="pres">
      <dgm:prSet presAssocID="{1DF75C18-927E-CE46-9E85-B2E07660CCE8}" presName="parentText" presStyleLbl="node1" presStyleIdx="2" presStyleCnt="3">
        <dgm:presLayoutVars>
          <dgm:chMax val="0"/>
          <dgm:bulletEnabled val="1"/>
        </dgm:presLayoutVars>
      </dgm:prSet>
      <dgm:spPr/>
    </dgm:pt>
  </dgm:ptLst>
  <dgm:cxnLst>
    <dgm:cxn modelId="{E6D5411C-926E-419A-BB93-8BEA705A7157}" srcId="{BE23A9E7-38D3-4572-A0AB-C38E9B01513B}" destId="{D7408428-1F76-4FF3-AB16-1802C5AD6A46}" srcOrd="0" destOrd="0" parTransId="{45FD7A95-8E03-4AE3-A9AB-22DF5BB2A7D0}" sibTransId="{A5CECD3C-8717-4499-B28E-C5C9DD6FD81C}"/>
    <dgm:cxn modelId="{5BCE3372-8939-DD4D-8D71-77F9EE345542}" type="presOf" srcId="{BE23A9E7-38D3-4572-A0AB-C38E9B01513B}" destId="{A5B4BDE8-06DD-3945-B4CE-8C31737ED151}" srcOrd="0" destOrd="0" presId="urn:microsoft.com/office/officeart/2005/8/layout/vList2"/>
    <dgm:cxn modelId="{B32F6579-A45A-F54B-A619-5EFE5D0B0FF4}" type="presOf" srcId="{D7408428-1F76-4FF3-AB16-1802C5AD6A46}" destId="{5D13165D-FDF3-424F-A770-5B2C611A71AC}" srcOrd="0" destOrd="0" presId="urn:microsoft.com/office/officeart/2005/8/layout/vList2"/>
    <dgm:cxn modelId="{637C7C9E-8E03-994C-9CBF-1ACBDCEBF18F}" type="presOf" srcId="{E6E7585A-F0F1-4FCC-A5AD-7798006AAA1D}" destId="{72222B1A-AF82-C049-B069-A66FA88432CC}" srcOrd="0" destOrd="0" presId="urn:microsoft.com/office/officeart/2005/8/layout/vList2"/>
    <dgm:cxn modelId="{45E00DD2-7B02-40B1-848A-9725687B06D4}" srcId="{BE23A9E7-38D3-4572-A0AB-C38E9B01513B}" destId="{E6E7585A-F0F1-4FCC-A5AD-7798006AAA1D}" srcOrd="1" destOrd="0" parTransId="{05C47915-4AE1-435D-9C9A-FAD6D6B27114}" sibTransId="{5BF73774-0E9B-426E-826A-41434D8F04BB}"/>
    <dgm:cxn modelId="{53A065DF-B264-9940-A753-394CD4302B55}" type="presOf" srcId="{1DF75C18-927E-CE46-9E85-B2E07660CCE8}" destId="{AE4D16EC-B0AB-1843-A207-18475F3B0000}" srcOrd="0" destOrd="0" presId="urn:microsoft.com/office/officeart/2005/8/layout/vList2"/>
    <dgm:cxn modelId="{621BA3F4-C412-6842-8C4C-61BF02E72CBF}" srcId="{BE23A9E7-38D3-4572-A0AB-C38E9B01513B}" destId="{1DF75C18-927E-CE46-9E85-B2E07660CCE8}" srcOrd="2" destOrd="0" parTransId="{80D4FA64-ABB1-7740-8B37-C08F0DAA0E78}" sibTransId="{507DD53F-BBE8-5141-B489-C5319D67D948}"/>
    <dgm:cxn modelId="{458B429F-0017-3647-92BA-EAD8257CB4F0}" type="presParOf" srcId="{A5B4BDE8-06DD-3945-B4CE-8C31737ED151}" destId="{5D13165D-FDF3-424F-A770-5B2C611A71AC}" srcOrd="0" destOrd="0" presId="urn:microsoft.com/office/officeart/2005/8/layout/vList2"/>
    <dgm:cxn modelId="{0C71832E-96DD-2642-B64A-A9A9438C6958}" type="presParOf" srcId="{A5B4BDE8-06DD-3945-B4CE-8C31737ED151}" destId="{C6817AD1-8DA4-A340-8A20-B8260E9A27DA}" srcOrd="1" destOrd="0" presId="urn:microsoft.com/office/officeart/2005/8/layout/vList2"/>
    <dgm:cxn modelId="{5A429C95-47B7-444C-81A7-74C4907006BB}" type="presParOf" srcId="{A5B4BDE8-06DD-3945-B4CE-8C31737ED151}" destId="{72222B1A-AF82-C049-B069-A66FA88432CC}" srcOrd="2" destOrd="0" presId="urn:microsoft.com/office/officeart/2005/8/layout/vList2"/>
    <dgm:cxn modelId="{E9465572-2FF3-A54F-82BF-17740DE8E0CD}" type="presParOf" srcId="{A5B4BDE8-06DD-3945-B4CE-8C31737ED151}" destId="{9A92DE16-DE6E-BA4A-9ABD-E3B58145D514}" srcOrd="3" destOrd="0" presId="urn:microsoft.com/office/officeart/2005/8/layout/vList2"/>
    <dgm:cxn modelId="{111E9F3C-E9A0-F345-A2C0-60818669C05D}" type="presParOf" srcId="{A5B4BDE8-06DD-3945-B4CE-8C31737ED151}" destId="{AE4D16EC-B0AB-1843-A207-18475F3B000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8E2AF0-9414-4637-A8FE-D1D8FC997DB0}">
      <dsp:nvSpPr>
        <dsp:cNvPr id="0" name=""/>
        <dsp:cNvSpPr/>
      </dsp:nvSpPr>
      <dsp:spPr>
        <a:xfrm>
          <a:off x="0" y="466154"/>
          <a:ext cx="6692813" cy="123552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en-US" sz="3200" kern="1200">
              <a:latin typeface="Trebuchet MS" panose="020B0603020202020204"/>
            </a:rPr>
            <a:t>No shared understanding of the purpose of the Core Curriculum.</a:t>
          </a:r>
        </a:p>
      </dsp:txBody>
      <dsp:txXfrm>
        <a:off x="60313" y="526467"/>
        <a:ext cx="6572187" cy="1114894"/>
      </dsp:txXfrm>
    </dsp:sp>
    <dsp:sp modelId="{D3877DE7-82FE-4E16-B650-18F5A4A81183}">
      <dsp:nvSpPr>
        <dsp:cNvPr id="0" name=""/>
        <dsp:cNvSpPr/>
      </dsp:nvSpPr>
      <dsp:spPr>
        <a:xfrm>
          <a:off x="0" y="1793834"/>
          <a:ext cx="6692813" cy="1235520"/>
        </a:xfrm>
        <a:prstGeom prst="roundRect">
          <a:avLst/>
        </a:prstGeom>
        <a:gradFill rotWithShape="0">
          <a:gsLst>
            <a:gs pos="0">
              <a:schemeClr val="accent2">
                <a:hueOff val="-1356225"/>
                <a:satOff val="-828"/>
                <a:lumOff val="3235"/>
                <a:alphaOff val="0"/>
                <a:tint val="96000"/>
                <a:lumMod val="100000"/>
              </a:schemeClr>
            </a:gs>
            <a:gs pos="78000">
              <a:schemeClr val="accent2">
                <a:hueOff val="-1356225"/>
                <a:satOff val="-828"/>
                <a:lumOff val="3235"/>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en-US" sz="3200" kern="1200"/>
            <a:t>Difficult</a:t>
          </a:r>
          <a:r>
            <a:rPr lang="en-US" sz="3200" kern="1200">
              <a:latin typeface="Trebuchet MS" panose="020B0603020202020204"/>
            </a:rPr>
            <a:t> </a:t>
          </a:r>
          <a:r>
            <a:rPr lang="en-US" sz="3200" kern="1200"/>
            <a:t>to staff the original plan for </a:t>
          </a:r>
          <a:r>
            <a:rPr lang="en-US" sz="3200" kern="1200">
              <a:latin typeface="Trebuchet MS" panose="020B0603020202020204"/>
            </a:rPr>
            <a:t>interdisciplinary</a:t>
          </a:r>
          <a:r>
            <a:rPr lang="en-US" sz="3200" kern="1200"/>
            <a:t> Core</a:t>
          </a:r>
          <a:r>
            <a:rPr lang="en-US" sz="3200" kern="1200">
              <a:latin typeface="Trebuchet MS" panose="020B0603020202020204"/>
            </a:rPr>
            <a:t> </a:t>
          </a:r>
          <a:r>
            <a:rPr lang="en-US" sz="3200" kern="1200"/>
            <a:t> courses.</a:t>
          </a:r>
        </a:p>
      </dsp:txBody>
      <dsp:txXfrm>
        <a:off x="60313" y="1854147"/>
        <a:ext cx="6572187" cy="1114894"/>
      </dsp:txXfrm>
    </dsp:sp>
    <dsp:sp modelId="{C454741C-0A9F-4B97-8E84-6A17968E95AB}">
      <dsp:nvSpPr>
        <dsp:cNvPr id="0" name=""/>
        <dsp:cNvSpPr/>
      </dsp:nvSpPr>
      <dsp:spPr>
        <a:xfrm>
          <a:off x="0" y="3121515"/>
          <a:ext cx="6692813" cy="1235520"/>
        </a:xfrm>
        <a:prstGeom prst="roundRect">
          <a:avLst/>
        </a:prstGeom>
        <a:gradFill rotWithShape="0">
          <a:gsLst>
            <a:gs pos="0">
              <a:schemeClr val="accent2">
                <a:hueOff val="-2712450"/>
                <a:satOff val="-1656"/>
                <a:lumOff val="6471"/>
                <a:alphaOff val="0"/>
                <a:tint val="96000"/>
                <a:lumMod val="100000"/>
              </a:schemeClr>
            </a:gs>
            <a:gs pos="78000">
              <a:schemeClr val="accent2">
                <a:hueOff val="-2712450"/>
                <a:satOff val="-1656"/>
                <a:lumOff val="6471"/>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en-US" sz="3200" kern="1200"/>
            <a:t>Lack of oversight and </a:t>
          </a:r>
          <a:r>
            <a:rPr lang="en-US" sz="3200" kern="1200">
              <a:latin typeface="Trebuchet MS" panose="020B0603020202020204"/>
            </a:rPr>
            <a:t>support structures.</a:t>
          </a:r>
          <a:endParaRPr lang="en-US" sz="3200" kern="1200"/>
        </a:p>
      </dsp:txBody>
      <dsp:txXfrm>
        <a:off x="60313" y="3181828"/>
        <a:ext cx="6572187" cy="11148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14CE0A-1E0C-4693-B3B7-F0BE05E74093}">
      <dsp:nvSpPr>
        <dsp:cNvPr id="0" name=""/>
        <dsp:cNvSpPr/>
      </dsp:nvSpPr>
      <dsp:spPr>
        <a:xfrm>
          <a:off x="0" y="2411595"/>
          <a:ext cx="6692813" cy="0"/>
        </a:xfrm>
        <a:prstGeom prst="line">
          <a:avLst/>
        </a:prstGeom>
        <a:solidFill>
          <a:schemeClr val="lt1">
            <a:alpha val="90000"/>
            <a:hueOff val="0"/>
            <a:satOff val="0"/>
            <a:lumOff val="0"/>
            <a:alphaOff val="0"/>
          </a:schemeClr>
        </a:solidFill>
        <a:ln w="12700" cap="rnd"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F7B91BC0-BDC3-435E-AF29-7E02EB388DB4}">
      <dsp:nvSpPr>
        <dsp:cNvPr id="0" name=""/>
        <dsp:cNvSpPr/>
      </dsp:nvSpPr>
      <dsp:spPr>
        <a:xfrm>
          <a:off x="136993" y="1495188"/>
          <a:ext cx="1961308" cy="578782"/>
        </a:xfrm>
        <a:prstGeom prst="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w="12700" cap="rnd" cmpd="sng" algn="ctr">
          <a:solidFill>
            <a:schemeClr val="accent2">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96520" tIns="96520" rIns="96520" bIns="96520" numCol="1" spcCol="1270" anchor="ctr" anchorCtr="0">
          <a:noAutofit/>
        </a:bodyPr>
        <a:lstStyle/>
        <a:p>
          <a:pPr marL="0" lvl="0" indent="0" algn="ctr" defTabSz="844550">
            <a:lnSpc>
              <a:spcPct val="90000"/>
            </a:lnSpc>
            <a:spcBef>
              <a:spcPct val="0"/>
            </a:spcBef>
            <a:spcAft>
              <a:spcPct val="35000"/>
            </a:spcAft>
            <a:buNone/>
            <a:defRPr b="1"/>
          </a:pPr>
          <a:r>
            <a:rPr lang="en-US" sz="1900" kern="1200"/>
            <a:t>2014</a:t>
          </a:r>
        </a:p>
      </dsp:txBody>
      <dsp:txXfrm>
        <a:off x="136993" y="1495188"/>
        <a:ext cx="1961308" cy="578782"/>
      </dsp:txXfrm>
    </dsp:sp>
    <dsp:sp modelId="{02AECF11-615D-4E34-8A33-009E82943EF0}">
      <dsp:nvSpPr>
        <dsp:cNvPr id="0" name=""/>
        <dsp:cNvSpPr/>
      </dsp:nvSpPr>
      <dsp:spPr>
        <a:xfrm>
          <a:off x="136993" y="328941"/>
          <a:ext cx="1961308" cy="1166247"/>
        </a:xfrm>
        <a:prstGeom prst="rect">
          <a:avLst/>
        </a:prstGeom>
        <a:solidFill>
          <a:schemeClr val="accent2">
            <a:tint val="40000"/>
            <a:alpha val="90000"/>
            <a:hueOff val="0"/>
            <a:satOff val="0"/>
            <a:lumOff val="0"/>
            <a:alphaOff val="0"/>
          </a:schemeClr>
        </a:solidFill>
        <a:ln w="12700"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l" defTabSz="711200" rtl="0">
            <a:lnSpc>
              <a:spcPct val="90000"/>
            </a:lnSpc>
            <a:spcBef>
              <a:spcPct val="0"/>
            </a:spcBef>
            <a:spcAft>
              <a:spcPct val="35000"/>
            </a:spcAft>
            <a:buNone/>
          </a:pPr>
          <a:r>
            <a:rPr lang="en-US" sz="1600" b="1" kern="1200">
              <a:latin typeface="Trebuchet MS" panose="020B0603020202020204"/>
            </a:rPr>
            <a:t>Initial conversations around Core revision</a:t>
          </a:r>
          <a:endParaRPr lang="en-US" sz="1600" b="1" kern="1200"/>
        </a:p>
      </dsp:txBody>
      <dsp:txXfrm>
        <a:off x="136993" y="328941"/>
        <a:ext cx="1961308" cy="1166247"/>
      </dsp:txXfrm>
    </dsp:sp>
    <dsp:sp modelId="{1D2F7BD7-4A35-4D51-998B-E721FAFB6723}">
      <dsp:nvSpPr>
        <dsp:cNvPr id="0" name=""/>
        <dsp:cNvSpPr/>
      </dsp:nvSpPr>
      <dsp:spPr>
        <a:xfrm>
          <a:off x="1117647" y="2073971"/>
          <a:ext cx="0" cy="337623"/>
        </a:xfrm>
        <a:prstGeom prst="line">
          <a:avLst/>
        </a:prstGeom>
        <a:noFill/>
        <a:ln w="12700" cap="rnd"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B665336-7616-461F-9778-5CD379D5AF07}">
      <dsp:nvSpPr>
        <dsp:cNvPr id="0" name=""/>
        <dsp:cNvSpPr/>
      </dsp:nvSpPr>
      <dsp:spPr>
        <a:xfrm>
          <a:off x="1251373" y="2749218"/>
          <a:ext cx="1961308" cy="578782"/>
        </a:xfrm>
        <a:prstGeom prst="rect">
          <a:avLst/>
        </a:prstGeom>
        <a:gradFill rotWithShape="0">
          <a:gsLst>
            <a:gs pos="0">
              <a:schemeClr val="accent2">
                <a:hueOff val="-678113"/>
                <a:satOff val="-414"/>
                <a:lumOff val="1618"/>
                <a:alphaOff val="0"/>
                <a:tint val="96000"/>
                <a:lumMod val="100000"/>
              </a:schemeClr>
            </a:gs>
            <a:gs pos="78000">
              <a:schemeClr val="accent2">
                <a:hueOff val="-678113"/>
                <a:satOff val="-414"/>
                <a:lumOff val="1618"/>
                <a:alphaOff val="0"/>
                <a:shade val="94000"/>
                <a:lumMod val="94000"/>
              </a:schemeClr>
            </a:gs>
          </a:gsLst>
          <a:lin ang="5400000" scaled="0"/>
        </a:gradFill>
        <a:ln w="12700" cap="rnd" cmpd="sng" algn="ctr">
          <a:solidFill>
            <a:schemeClr val="accent2">
              <a:hueOff val="-678113"/>
              <a:satOff val="-414"/>
              <a:lumOff val="1618"/>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96520" tIns="96520" rIns="96520" bIns="96520" numCol="1" spcCol="1270" anchor="ctr" anchorCtr="0">
          <a:noAutofit/>
        </a:bodyPr>
        <a:lstStyle/>
        <a:p>
          <a:pPr marL="0" lvl="0" indent="0" algn="ctr" defTabSz="844550">
            <a:lnSpc>
              <a:spcPct val="90000"/>
            </a:lnSpc>
            <a:spcBef>
              <a:spcPct val="0"/>
            </a:spcBef>
            <a:spcAft>
              <a:spcPct val="35000"/>
            </a:spcAft>
            <a:buNone/>
            <a:defRPr b="1"/>
          </a:pPr>
          <a:r>
            <a:rPr lang="en-US" sz="1900" kern="1200">
              <a:latin typeface="Trebuchet MS" panose="020B0603020202020204"/>
            </a:rPr>
            <a:t>Summer</a:t>
          </a:r>
          <a:r>
            <a:rPr lang="en-US" sz="1900" kern="1200"/>
            <a:t> 2016</a:t>
          </a:r>
          <a:r>
            <a:rPr lang="en-US" sz="1900" kern="1200">
              <a:latin typeface="Trebuchet MS" panose="020B0603020202020204"/>
            </a:rPr>
            <a:t> </a:t>
          </a:r>
        </a:p>
      </dsp:txBody>
      <dsp:txXfrm>
        <a:off x="1251373" y="2749218"/>
        <a:ext cx="1961308" cy="578782"/>
      </dsp:txXfrm>
    </dsp:sp>
    <dsp:sp modelId="{2EA61056-CBE0-4AA5-AF31-93ED2DAEF11A}">
      <dsp:nvSpPr>
        <dsp:cNvPr id="0" name=""/>
        <dsp:cNvSpPr/>
      </dsp:nvSpPr>
      <dsp:spPr>
        <a:xfrm>
          <a:off x="1251373" y="3328001"/>
          <a:ext cx="1961308" cy="1166247"/>
        </a:xfrm>
        <a:prstGeom prst="rect">
          <a:avLst/>
        </a:prstGeom>
        <a:solidFill>
          <a:schemeClr val="accent2">
            <a:tint val="40000"/>
            <a:alpha val="90000"/>
            <a:hueOff val="-935342"/>
            <a:satOff val="1882"/>
            <a:lumOff val="287"/>
            <a:alphaOff val="0"/>
          </a:schemeClr>
        </a:solidFill>
        <a:ln w="12700" cap="rnd" cmpd="sng" algn="ctr">
          <a:solidFill>
            <a:schemeClr val="accent2">
              <a:tint val="40000"/>
              <a:alpha val="90000"/>
              <a:hueOff val="-935342"/>
              <a:satOff val="1882"/>
              <a:lumOff val="287"/>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l" defTabSz="711200">
            <a:lnSpc>
              <a:spcPct val="90000"/>
            </a:lnSpc>
            <a:spcBef>
              <a:spcPct val="0"/>
            </a:spcBef>
            <a:spcAft>
              <a:spcPct val="35000"/>
            </a:spcAft>
            <a:buNone/>
          </a:pPr>
          <a:r>
            <a:rPr lang="en-US" sz="1600" b="1" kern="1200"/>
            <a:t>AAC&amp;U Institute on General Education and Assessment</a:t>
          </a:r>
        </a:p>
      </dsp:txBody>
      <dsp:txXfrm>
        <a:off x="1251373" y="3328001"/>
        <a:ext cx="1961308" cy="1166247"/>
      </dsp:txXfrm>
    </dsp:sp>
    <dsp:sp modelId="{F895BEB6-AC6F-448F-8AF8-6BC4B2628B46}">
      <dsp:nvSpPr>
        <dsp:cNvPr id="0" name=""/>
        <dsp:cNvSpPr/>
      </dsp:nvSpPr>
      <dsp:spPr>
        <a:xfrm>
          <a:off x="2232027" y="2411594"/>
          <a:ext cx="0" cy="337623"/>
        </a:xfrm>
        <a:prstGeom prst="line">
          <a:avLst/>
        </a:prstGeom>
        <a:noFill/>
        <a:ln w="12700" cap="rnd" cmpd="sng" algn="ctr">
          <a:solidFill>
            <a:schemeClr val="accent2">
              <a:hueOff val="-678113"/>
              <a:satOff val="-414"/>
              <a:lumOff val="1618"/>
              <a:alphaOff val="0"/>
            </a:schemeClr>
          </a:solidFill>
          <a:prstDash val="solid"/>
        </a:ln>
        <a:effectLst/>
      </dsp:spPr>
      <dsp:style>
        <a:lnRef idx="1">
          <a:scrgbClr r="0" g="0" b="0"/>
        </a:lnRef>
        <a:fillRef idx="0">
          <a:scrgbClr r="0" g="0" b="0"/>
        </a:fillRef>
        <a:effectRef idx="0">
          <a:scrgbClr r="0" g="0" b="0"/>
        </a:effectRef>
        <a:fontRef idx="minor"/>
      </dsp:style>
    </dsp:sp>
    <dsp:sp modelId="{75F63E39-5BB2-4B29-BE87-007902D1486E}">
      <dsp:nvSpPr>
        <dsp:cNvPr id="0" name=""/>
        <dsp:cNvSpPr/>
      </dsp:nvSpPr>
      <dsp:spPr>
        <a:xfrm rot="2700000">
          <a:off x="1080132" y="2374079"/>
          <a:ext cx="75031" cy="75031"/>
        </a:xfrm>
        <a:prstGeom prst="rect">
          <a:avLst/>
        </a:prstGeom>
        <a:gradFill rotWithShape="0">
          <a:gsLst>
            <a:gs pos="0">
              <a:schemeClr val="accent2">
                <a:tint val="96000"/>
                <a:lumMod val="100000"/>
              </a:schemeClr>
            </a:gs>
            <a:gs pos="78000">
              <a:schemeClr val="accent2">
                <a:shade val="94000"/>
                <a:lumMod val="94000"/>
              </a:schemeClr>
            </a:gs>
          </a:gsLst>
          <a:lin ang="5400000" scaled="0"/>
        </a:gradFill>
        <a:ln w="6350">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CB81C21-371E-49DE-B763-AD7FF55ACA64}">
      <dsp:nvSpPr>
        <dsp:cNvPr id="0" name=""/>
        <dsp:cNvSpPr/>
      </dsp:nvSpPr>
      <dsp:spPr>
        <a:xfrm rot="2700000">
          <a:off x="2194511" y="2374079"/>
          <a:ext cx="75031" cy="75031"/>
        </a:xfrm>
        <a:prstGeom prst="rect">
          <a:avLst/>
        </a:prstGeom>
        <a:gradFill rotWithShape="0">
          <a:gsLst>
            <a:gs pos="0">
              <a:schemeClr val="accent2">
                <a:tint val="96000"/>
                <a:lumMod val="100000"/>
              </a:schemeClr>
            </a:gs>
            <a:gs pos="78000">
              <a:schemeClr val="accent2">
                <a:shade val="94000"/>
                <a:lumMod val="94000"/>
              </a:schemeClr>
            </a:gs>
          </a:gsLst>
          <a:lin ang="5400000" scaled="0"/>
        </a:gradFill>
        <a:ln w="6350">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59AA20C-9B84-4B48-A4C6-2A514C08C2B9}">
      <dsp:nvSpPr>
        <dsp:cNvPr id="0" name=""/>
        <dsp:cNvSpPr/>
      </dsp:nvSpPr>
      <dsp:spPr>
        <a:xfrm>
          <a:off x="2365752" y="1495188"/>
          <a:ext cx="1961308" cy="578782"/>
        </a:xfrm>
        <a:prstGeom prst="rect">
          <a:avLst/>
        </a:prstGeom>
        <a:gradFill rotWithShape="0">
          <a:gsLst>
            <a:gs pos="0">
              <a:schemeClr val="accent2">
                <a:hueOff val="-1356225"/>
                <a:satOff val="-828"/>
                <a:lumOff val="3235"/>
                <a:alphaOff val="0"/>
                <a:tint val="96000"/>
                <a:lumMod val="100000"/>
              </a:schemeClr>
            </a:gs>
            <a:gs pos="78000">
              <a:schemeClr val="accent2">
                <a:hueOff val="-1356225"/>
                <a:satOff val="-828"/>
                <a:lumOff val="3235"/>
                <a:alphaOff val="0"/>
                <a:shade val="94000"/>
                <a:lumMod val="94000"/>
              </a:schemeClr>
            </a:gs>
          </a:gsLst>
          <a:lin ang="5400000" scaled="0"/>
        </a:gradFill>
        <a:ln w="12700" cap="rnd" cmpd="sng" algn="ctr">
          <a:solidFill>
            <a:schemeClr val="accent2">
              <a:hueOff val="-1356225"/>
              <a:satOff val="-828"/>
              <a:lumOff val="3235"/>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96520" tIns="96520" rIns="96520" bIns="96520" numCol="1" spcCol="1270" anchor="ctr" anchorCtr="0">
          <a:noAutofit/>
        </a:bodyPr>
        <a:lstStyle/>
        <a:p>
          <a:pPr marL="0" lvl="0" indent="0" algn="ctr" defTabSz="844550">
            <a:lnSpc>
              <a:spcPct val="90000"/>
            </a:lnSpc>
            <a:spcBef>
              <a:spcPct val="0"/>
            </a:spcBef>
            <a:spcAft>
              <a:spcPct val="35000"/>
            </a:spcAft>
            <a:buNone/>
            <a:defRPr b="1"/>
          </a:pPr>
          <a:r>
            <a:rPr lang="en-US" sz="1900" b="0" kern="1200">
              <a:latin typeface="Trebuchet MS" panose="020B0603020202020204"/>
            </a:rPr>
            <a:t>Summer 2018</a:t>
          </a:r>
          <a:endParaRPr lang="en-US" sz="1900" kern="1200">
            <a:latin typeface="Trebuchet MS" panose="020B0603020202020204"/>
          </a:endParaRPr>
        </a:p>
      </dsp:txBody>
      <dsp:txXfrm>
        <a:off x="2365752" y="1495188"/>
        <a:ext cx="1961308" cy="578782"/>
      </dsp:txXfrm>
    </dsp:sp>
    <dsp:sp modelId="{EDA51E1D-3B18-4D13-BD0B-B828092ED228}">
      <dsp:nvSpPr>
        <dsp:cNvPr id="0" name=""/>
        <dsp:cNvSpPr/>
      </dsp:nvSpPr>
      <dsp:spPr>
        <a:xfrm>
          <a:off x="2365752" y="328941"/>
          <a:ext cx="1961308" cy="1166247"/>
        </a:xfrm>
        <a:prstGeom prst="rect">
          <a:avLst/>
        </a:prstGeom>
        <a:solidFill>
          <a:schemeClr val="accent2">
            <a:tint val="40000"/>
            <a:alpha val="90000"/>
            <a:hueOff val="-1870684"/>
            <a:satOff val="3763"/>
            <a:lumOff val="574"/>
            <a:alphaOff val="0"/>
          </a:schemeClr>
        </a:solidFill>
        <a:ln w="12700" cap="rnd" cmpd="sng" algn="ctr">
          <a:solidFill>
            <a:schemeClr val="accent2">
              <a:tint val="40000"/>
              <a:alpha val="90000"/>
              <a:hueOff val="-1870684"/>
              <a:satOff val="3763"/>
              <a:lumOff val="574"/>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l" defTabSz="711200">
            <a:lnSpc>
              <a:spcPct val="90000"/>
            </a:lnSpc>
            <a:spcBef>
              <a:spcPct val="0"/>
            </a:spcBef>
            <a:spcAft>
              <a:spcPct val="35000"/>
            </a:spcAft>
            <a:buNone/>
          </a:pPr>
          <a:r>
            <a:rPr lang="en-US" sz="1600" b="1" kern="1200">
              <a:latin typeface="Trebuchet MS" panose="020B0603020202020204"/>
            </a:rPr>
            <a:t>AAC&amp;U Institute on Integrative Learning &amp; Signature Work</a:t>
          </a:r>
        </a:p>
      </dsp:txBody>
      <dsp:txXfrm>
        <a:off x="2365752" y="328941"/>
        <a:ext cx="1961308" cy="1166247"/>
      </dsp:txXfrm>
    </dsp:sp>
    <dsp:sp modelId="{8145E5F9-3053-42E4-98B4-8A8C22C96CBA}">
      <dsp:nvSpPr>
        <dsp:cNvPr id="0" name=""/>
        <dsp:cNvSpPr/>
      </dsp:nvSpPr>
      <dsp:spPr>
        <a:xfrm>
          <a:off x="3346407" y="2073971"/>
          <a:ext cx="0" cy="337623"/>
        </a:xfrm>
        <a:prstGeom prst="line">
          <a:avLst/>
        </a:prstGeom>
        <a:noFill/>
        <a:ln w="12700" cap="rnd" cmpd="sng" algn="ctr">
          <a:solidFill>
            <a:schemeClr val="accent2">
              <a:hueOff val="-1356225"/>
              <a:satOff val="-828"/>
              <a:lumOff val="3235"/>
              <a:alphaOff val="0"/>
            </a:schemeClr>
          </a:solidFill>
          <a:prstDash val="solid"/>
        </a:ln>
        <a:effectLst/>
      </dsp:spPr>
      <dsp:style>
        <a:lnRef idx="1">
          <a:scrgbClr r="0" g="0" b="0"/>
        </a:lnRef>
        <a:fillRef idx="0">
          <a:scrgbClr r="0" g="0" b="0"/>
        </a:fillRef>
        <a:effectRef idx="0">
          <a:scrgbClr r="0" g="0" b="0"/>
        </a:effectRef>
        <a:fontRef idx="minor"/>
      </dsp:style>
    </dsp:sp>
    <dsp:sp modelId="{F2704E1F-2828-4A4D-99AD-D056240E01B1}">
      <dsp:nvSpPr>
        <dsp:cNvPr id="0" name=""/>
        <dsp:cNvSpPr/>
      </dsp:nvSpPr>
      <dsp:spPr>
        <a:xfrm>
          <a:off x="3480132" y="2749218"/>
          <a:ext cx="1961308" cy="578782"/>
        </a:xfrm>
        <a:prstGeom prst="rect">
          <a:avLst/>
        </a:prstGeom>
        <a:gradFill rotWithShape="0">
          <a:gsLst>
            <a:gs pos="0">
              <a:schemeClr val="accent2">
                <a:hueOff val="-2034338"/>
                <a:satOff val="-1242"/>
                <a:lumOff val="4853"/>
                <a:alphaOff val="0"/>
                <a:tint val="96000"/>
                <a:lumMod val="100000"/>
              </a:schemeClr>
            </a:gs>
            <a:gs pos="78000">
              <a:schemeClr val="accent2">
                <a:hueOff val="-2034338"/>
                <a:satOff val="-1242"/>
                <a:lumOff val="4853"/>
                <a:alphaOff val="0"/>
                <a:shade val="94000"/>
                <a:lumMod val="94000"/>
              </a:schemeClr>
            </a:gs>
          </a:gsLst>
          <a:lin ang="5400000" scaled="0"/>
        </a:gradFill>
        <a:ln w="12700" cap="rnd" cmpd="sng" algn="ctr">
          <a:solidFill>
            <a:schemeClr val="accent2">
              <a:hueOff val="-2034338"/>
              <a:satOff val="-1242"/>
              <a:lumOff val="4853"/>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96520" tIns="96520" rIns="96520" bIns="96520" numCol="1" spcCol="1270" anchor="ctr" anchorCtr="0">
          <a:noAutofit/>
        </a:bodyPr>
        <a:lstStyle/>
        <a:p>
          <a:pPr marL="0" lvl="0" indent="0" algn="ctr" defTabSz="844550">
            <a:lnSpc>
              <a:spcPct val="90000"/>
            </a:lnSpc>
            <a:spcBef>
              <a:spcPct val="0"/>
            </a:spcBef>
            <a:spcAft>
              <a:spcPct val="35000"/>
            </a:spcAft>
            <a:buNone/>
            <a:defRPr b="1"/>
          </a:pPr>
          <a:r>
            <a:rPr lang="en-US" sz="1900" b="1" kern="1200">
              <a:latin typeface="Trebuchet MS" panose="020B0603020202020204"/>
            </a:rPr>
            <a:t>Spring 2020</a:t>
          </a:r>
        </a:p>
      </dsp:txBody>
      <dsp:txXfrm>
        <a:off x="3480132" y="2749218"/>
        <a:ext cx="1961308" cy="578782"/>
      </dsp:txXfrm>
    </dsp:sp>
    <dsp:sp modelId="{5341DA9D-7FA2-4707-9FF1-92FE1C450445}">
      <dsp:nvSpPr>
        <dsp:cNvPr id="0" name=""/>
        <dsp:cNvSpPr/>
      </dsp:nvSpPr>
      <dsp:spPr>
        <a:xfrm>
          <a:off x="3480132" y="3328001"/>
          <a:ext cx="1961308" cy="1384918"/>
        </a:xfrm>
        <a:prstGeom prst="rect">
          <a:avLst/>
        </a:prstGeom>
        <a:solidFill>
          <a:schemeClr val="accent2">
            <a:tint val="40000"/>
            <a:alpha val="90000"/>
            <a:hueOff val="-2806026"/>
            <a:satOff val="5645"/>
            <a:lumOff val="860"/>
            <a:alphaOff val="0"/>
          </a:schemeClr>
        </a:solidFill>
        <a:ln w="12700" cap="rnd" cmpd="sng" algn="ctr">
          <a:solidFill>
            <a:schemeClr val="accent2">
              <a:tint val="40000"/>
              <a:alpha val="90000"/>
              <a:hueOff val="-2806026"/>
              <a:satOff val="5645"/>
              <a:lumOff val="86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l" defTabSz="711200">
            <a:lnSpc>
              <a:spcPct val="90000"/>
            </a:lnSpc>
            <a:spcBef>
              <a:spcPct val="0"/>
            </a:spcBef>
            <a:spcAft>
              <a:spcPct val="35000"/>
            </a:spcAft>
            <a:buNone/>
          </a:pPr>
          <a:r>
            <a:rPr lang="en-US" sz="1600" b="1" kern="1200">
              <a:latin typeface="Trebuchet MS" panose="020B0603020202020204"/>
            </a:rPr>
            <a:t>Final structure of the revised Core Curriculum pass through governance</a:t>
          </a:r>
        </a:p>
      </dsp:txBody>
      <dsp:txXfrm>
        <a:off x="3480132" y="3328001"/>
        <a:ext cx="1961308" cy="1384918"/>
      </dsp:txXfrm>
    </dsp:sp>
    <dsp:sp modelId="{1C8D2694-807C-4140-B3C5-A4EBEB763071}">
      <dsp:nvSpPr>
        <dsp:cNvPr id="0" name=""/>
        <dsp:cNvSpPr/>
      </dsp:nvSpPr>
      <dsp:spPr>
        <a:xfrm>
          <a:off x="4460786" y="2411594"/>
          <a:ext cx="0" cy="337623"/>
        </a:xfrm>
        <a:prstGeom prst="line">
          <a:avLst/>
        </a:prstGeom>
        <a:noFill/>
        <a:ln w="12700" cap="rnd" cmpd="sng" algn="ctr">
          <a:solidFill>
            <a:schemeClr val="accent2">
              <a:hueOff val="-2034338"/>
              <a:satOff val="-1242"/>
              <a:lumOff val="4853"/>
              <a:alphaOff val="0"/>
            </a:schemeClr>
          </a:solidFill>
          <a:prstDash val="solid"/>
        </a:ln>
        <a:effectLst/>
      </dsp:spPr>
      <dsp:style>
        <a:lnRef idx="1">
          <a:scrgbClr r="0" g="0" b="0"/>
        </a:lnRef>
        <a:fillRef idx="0">
          <a:scrgbClr r="0" g="0" b="0"/>
        </a:fillRef>
        <a:effectRef idx="0">
          <a:scrgbClr r="0" g="0" b="0"/>
        </a:effectRef>
        <a:fontRef idx="minor"/>
      </dsp:style>
    </dsp:sp>
    <dsp:sp modelId="{04B881CD-4D86-416D-B108-DDBBDD4F5D25}">
      <dsp:nvSpPr>
        <dsp:cNvPr id="0" name=""/>
        <dsp:cNvSpPr/>
      </dsp:nvSpPr>
      <dsp:spPr>
        <a:xfrm rot="2700000">
          <a:off x="3308891" y="2374079"/>
          <a:ext cx="75031" cy="75031"/>
        </a:xfrm>
        <a:prstGeom prst="rect">
          <a:avLst/>
        </a:prstGeom>
        <a:gradFill rotWithShape="0">
          <a:gsLst>
            <a:gs pos="0">
              <a:schemeClr val="accent2">
                <a:tint val="96000"/>
                <a:lumMod val="100000"/>
              </a:schemeClr>
            </a:gs>
            <a:gs pos="78000">
              <a:schemeClr val="accent2">
                <a:shade val="94000"/>
                <a:lumMod val="94000"/>
              </a:schemeClr>
            </a:gs>
          </a:gsLst>
          <a:lin ang="5400000" scaled="0"/>
        </a:gradFill>
        <a:ln w="6350">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F2B8142-017C-4504-97C6-A61E814C29CF}">
      <dsp:nvSpPr>
        <dsp:cNvPr id="0" name=""/>
        <dsp:cNvSpPr/>
      </dsp:nvSpPr>
      <dsp:spPr>
        <a:xfrm rot="2700000">
          <a:off x="4423271" y="2374079"/>
          <a:ext cx="75031" cy="75031"/>
        </a:xfrm>
        <a:prstGeom prst="rect">
          <a:avLst/>
        </a:prstGeom>
        <a:gradFill rotWithShape="0">
          <a:gsLst>
            <a:gs pos="0">
              <a:schemeClr val="accent2">
                <a:tint val="96000"/>
                <a:lumMod val="100000"/>
              </a:schemeClr>
            </a:gs>
            <a:gs pos="78000">
              <a:schemeClr val="accent2">
                <a:shade val="94000"/>
                <a:lumMod val="94000"/>
              </a:schemeClr>
            </a:gs>
          </a:gsLst>
          <a:lin ang="5400000" scaled="0"/>
        </a:gradFill>
        <a:ln w="6350">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8949F1E-4A70-4FAE-9396-ACF396510714}">
      <dsp:nvSpPr>
        <dsp:cNvPr id="0" name=""/>
        <dsp:cNvSpPr/>
      </dsp:nvSpPr>
      <dsp:spPr>
        <a:xfrm>
          <a:off x="4594512" y="1495188"/>
          <a:ext cx="1961308" cy="578782"/>
        </a:xfrm>
        <a:prstGeom prst="rect">
          <a:avLst/>
        </a:prstGeom>
        <a:gradFill rotWithShape="0">
          <a:gsLst>
            <a:gs pos="0">
              <a:schemeClr val="accent2">
                <a:hueOff val="-2712450"/>
                <a:satOff val="-1656"/>
                <a:lumOff val="6471"/>
                <a:alphaOff val="0"/>
                <a:tint val="96000"/>
                <a:lumMod val="100000"/>
              </a:schemeClr>
            </a:gs>
            <a:gs pos="78000">
              <a:schemeClr val="accent2">
                <a:hueOff val="-2712450"/>
                <a:satOff val="-1656"/>
                <a:lumOff val="6471"/>
                <a:alphaOff val="0"/>
                <a:shade val="94000"/>
                <a:lumMod val="94000"/>
              </a:schemeClr>
            </a:gs>
          </a:gsLst>
          <a:lin ang="5400000" scaled="0"/>
        </a:gradFill>
        <a:ln w="12700" cap="rnd" cmpd="sng" algn="ctr">
          <a:solidFill>
            <a:schemeClr val="accent2">
              <a:hueOff val="-2712450"/>
              <a:satOff val="-1656"/>
              <a:lumOff val="6471"/>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96520" tIns="96520" rIns="96520" bIns="96520" numCol="1" spcCol="1270" anchor="ctr" anchorCtr="0">
          <a:noAutofit/>
        </a:bodyPr>
        <a:lstStyle/>
        <a:p>
          <a:pPr marL="0" lvl="0" indent="0" algn="ctr" defTabSz="844550">
            <a:lnSpc>
              <a:spcPct val="90000"/>
            </a:lnSpc>
            <a:spcBef>
              <a:spcPct val="0"/>
            </a:spcBef>
            <a:spcAft>
              <a:spcPct val="35000"/>
            </a:spcAft>
            <a:buNone/>
            <a:defRPr b="1"/>
          </a:pPr>
          <a:r>
            <a:rPr lang="en-US" sz="1900" b="1" kern="1200">
              <a:latin typeface="Trebuchet MS" panose="020B0603020202020204"/>
            </a:rPr>
            <a:t>Fall 2021</a:t>
          </a:r>
        </a:p>
      </dsp:txBody>
      <dsp:txXfrm>
        <a:off x="4594512" y="1495188"/>
        <a:ext cx="1961308" cy="578782"/>
      </dsp:txXfrm>
    </dsp:sp>
    <dsp:sp modelId="{F8945A12-86BF-4E36-96A6-4A42937C7395}">
      <dsp:nvSpPr>
        <dsp:cNvPr id="0" name=""/>
        <dsp:cNvSpPr/>
      </dsp:nvSpPr>
      <dsp:spPr>
        <a:xfrm>
          <a:off x="4594512" y="547612"/>
          <a:ext cx="1961308" cy="947575"/>
        </a:xfrm>
        <a:prstGeom prst="rect">
          <a:avLst/>
        </a:prstGeom>
        <a:solidFill>
          <a:schemeClr val="accent2">
            <a:tint val="40000"/>
            <a:alpha val="90000"/>
            <a:hueOff val="-3741368"/>
            <a:satOff val="7526"/>
            <a:lumOff val="1147"/>
            <a:alphaOff val="0"/>
          </a:schemeClr>
        </a:solidFill>
        <a:ln w="12700" cap="rnd" cmpd="sng" algn="ctr">
          <a:solidFill>
            <a:schemeClr val="accent2">
              <a:tint val="40000"/>
              <a:alpha val="90000"/>
              <a:hueOff val="-3741368"/>
              <a:satOff val="7526"/>
              <a:lumOff val="1147"/>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l" defTabSz="711200" rtl="0">
            <a:lnSpc>
              <a:spcPct val="90000"/>
            </a:lnSpc>
            <a:spcBef>
              <a:spcPct val="0"/>
            </a:spcBef>
            <a:spcAft>
              <a:spcPct val="35000"/>
            </a:spcAft>
            <a:buNone/>
          </a:pPr>
          <a:r>
            <a:rPr lang="en-US" sz="1600" b="1" kern="1200">
              <a:latin typeface="Trebuchet MS" panose="020B0603020202020204"/>
            </a:rPr>
            <a:t>The new Core Curriculum goes live!</a:t>
          </a:r>
        </a:p>
      </dsp:txBody>
      <dsp:txXfrm>
        <a:off x="4594512" y="547612"/>
        <a:ext cx="1961308" cy="947575"/>
      </dsp:txXfrm>
    </dsp:sp>
    <dsp:sp modelId="{E675922B-487A-46DA-BCED-76D4D320F8DB}">
      <dsp:nvSpPr>
        <dsp:cNvPr id="0" name=""/>
        <dsp:cNvSpPr/>
      </dsp:nvSpPr>
      <dsp:spPr>
        <a:xfrm>
          <a:off x="5575166" y="2073971"/>
          <a:ext cx="0" cy="337623"/>
        </a:xfrm>
        <a:prstGeom prst="line">
          <a:avLst/>
        </a:prstGeom>
        <a:noFill/>
        <a:ln w="12700" cap="rnd" cmpd="sng" algn="ctr">
          <a:solidFill>
            <a:schemeClr val="accent2">
              <a:hueOff val="-2712450"/>
              <a:satOff val="-1656"/>
              <a:lumOff val="6471"/>
              <a:alphaOff val="0"/>
            </a:schemeClr>
          </a:solidFill>
          <a:prstDash val="solid"/>
        </a:ln>
        <a:effectLst/>
      </dsp:spPr>
      <dsp:style>
        <a:lnRef idx="1">
          <a:scrgbClr r="0" g="0" b="0"/>
        </a:lnRef>
        <a:fillRef idx="0">
          <a:scrgbClr r="0" g="0" b="0"/>
        </a:fillRef>
        <a:effectRef idx="0">
          <a:scrgbClr r="0" g="0" b="0"/>
        </a:effectRef>
        <a:fontRef idx="minor"/>
      </dsp:style>
    </dsp:sp>
    <dsp:sp modelId="{54583B20-AE63-4B3A-86E3-D4CF0D73DC13}">
      <dsp:nvSpPr>
        <dsp:cNvPr id="0" name=""/>
        <dsp:cNvSpPr/>
      </dsp:nvSpPr>
      <dsp:spPr>
        <a:xfrm rot="2700000">
          <a:off x="5537650" y="2374079"/>
          <a:ext cx="75031" cy="75031"/>
        </a:xfrm>
        <a:prstGeom prst="rect">
          <a:avLst/>
        </a:prstGeom>
        <a:gradFill rotWithShape="0">
          <a:gsLst>
            <a:gs pos="0">
              <a:schemeClr val="accent2">
                <a:tint val="96000"/>
                <a:lumMod val="100000"/>
              </a:schemeClr>
            </a:gs>
            <a:gs pos="78000">
              <a:schemeClr val="accent2">
                <a:shade val="94000"/>
                <a:lumMod val="94000"/>
              </a:schemeClr>
            </a:gs>
          </a:gsLst>
          <a:lin ang="5400000" scaled="0"/>
        </a:gradFill>
        <a:ln w="6350">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13165D-FDF3-424F-A770-5B2C611A71AC}">
      <dsp:nvSpPr>
        <dsp:cNvPr id="0" name=""/>
        <dsp:cNvSpPr/>
      </dsp:nvSpPr>
      <dsp:spPr>
        <a:xfrm>
          <a:off x="0" y="4184"/>
          <a:ext cx="6692813" cy="156078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A Core Curriculum </a:t>
          </a:r>
          <a:r>
            <a:rPr lang="en-US" sz="2300" b="0" i="0" u="none" kern="1200"/>
            <a:t>founded on principles of integrative learning  prepares </a:t>
          </a:r>
          <a:r>
            <a:rPr lang="en-US" sz="2300" kern="1200"/>
            <a:t>students to make connections across their curricular, co-curricular, and community experiences. </a:t>
          </a:r>
        </a:p>
      </dsp:txBody>
      <dsp:txXfrm>
        <a:off x="76191" y="80375"/>
        <a:ext cx="6540431" cy="1408398"/>
      </dsp:txXfrm>
    </dsp:sp>
    <dsp:sp modelId="{72222B1A-AF82-C049-B069-A66FA88432CC}">
      <dsp:nvSpPr>
        <dsp:cNvPr id="0" name=""/>
        <dsp:cNvSpPr/>
      </dsp:nvSpPr>
      <dsp:spPr>
        <a:xfrm>
          <a:off x="0" y="1631205"/>
          <a:ext cx="6692813" cy="1560780"/>
        </a:xfrm>
        <a:prstGeom prst="roundRect">
          <a:avLst/>
        </a:prstGeom>
        <a:gradFill rotWithShape="0">
          <a:gsLst>
            <a:gs pos="0">
              <a:schemeClr val="accent2">
                <a:hueOff val="-1356225"/>
                <a:satOff val="-828"/>
                <a:lumOff val="3235"/>
                <a:alphaOff val="0"/>
                <a:tint val="96000"/>
                <a:lumMod val="100000"/>
              </a:schemeClr>
            </a:gs>
            <a:gs pos="78000">
              <a:schemeClr val="accent2">
                <a:hueOff val="-1356225"/>
                <a:satOff val="-828"/>
                <a:lumOff val="3235"/>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Students who can integrate their learning recognize and evaluate connections among diverse concepts, contexts, and lived experiences.</a:t>
          </a:r>
        </a:p>
      </dsp:txBody>
      <dsp:txXfrm>
        <a:off x="76191" y="1707396"/>
        <a:ext cx="6540431" cy="1408398"/>
      </dsp:txXfrm>
    </dsp:sp>
    <dsp:sp modelId="{AE4D16EC-B0AB-1843-A207-18475F3B0000}">
      <dsp:nvSpPr>
        <dsp:cNvPr id="0" name=""/>
        <dsp:cNvSpPr/>
      </dsp:nvSpPr>
      <dsp:spPr>
        <a:xfrm>
          <a:off x="0" y="3258225"/>
          <a:ext cx="6692813" cy="1560780"/>
        </a:xfrm>
        <a:prstGeom prst="roundRect">
          <a:avLst/>
        </a:prstGeom>
        <a:gradFill rotWithShape="0">
          <a:gsLst>
            <a:gs pos="0">
              <a:schemeClr val="accent2">
                <a:hueOff val="-2712450"/>
                <a:satOff val="-1656"/>
                <a:lumOff val="6471"/>
                <a:alphaOff val="0"/>
                <a:tint val="96000"/>
                <a:lumMod val="100000"/>
              </a:schemeClr>
            </a:gs>
            <a:gs pos="78000">
              <a:schemeClr val="accent2">
                <a:hueOff val="-2712450"/>
                <a:satOff val="-1656"/>
                <a:lumOff val="6471"/>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Students who can integrate have the skills to create, innovate, and collaborate successfully in a diverse world. </a:t>
          </a:r>
        </a:p>
      </dsp:txBody>
      <dsp:txXfrm>
        <a:off x="76191" y="3334416"/>
        <a:ext cx="6540431" cy="140839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7/3/layout/HorizontalLabelsTimeline">
  <dgm:title val="Horizontal Labels Timeline"/>
  <dgm:desc val="Use to show a list of events in chronological order. The rectangular shape contains the description while the date is shown immediately below. It can display a large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dgm:constrLst>
    <dgm:layoutNode name="divider" styleLbl="fgAcc1">
      <dgm:alg type="sp"/>
      <dgm:shape xmlns:r="http://schemas.openxmlformats.org/officeDocument/2006/relationships" type="line" r:blip="" zOrderOff="-1">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8"/>
                <dgm:constr type="l" for="ch" forName="L1TextContainer" refType="w" fact="0.06"/>
                <dgm:constr type="h" for="ch" forName="L1TextContainer" refType="h" fact="0.12"/>
                <dgm:constr type="t" for="ch" forName="L1TextContainer" refType="h" fact="0.31"/>
                <dgm:constr type="w" for="ch" forName="L2TextContainerWrapper" refType="w" fact="0.88"/>
                <dgm:constr type="l" for="ch" forName="L2TextContainerWrapper" refType="w" fact="0.06"/>
                <dgm:constr type="h" for="ch" forName="L2TextContainerWrapper" refType="h" fact="0.31"/>
                <dgm:constr type="b" for="ch" forName="L2TextContainerWrapper" refType="h" fact="0.31"/>
                <dgm:constr type="w" for="ch" forName="ConnectLine"/>
                <dgm:constr type="ctrX" for="ch" forName="ConnectLine" refType="w" fact="0.5"/>
                <dgm:constr type="h" for="ch" forName="ConnectLine" refType="h" fact="0.07"/>
                <dgm:constr type="t" for="ch" forName="ConnectLine" refType="h" fact="0.43"/>
                <dgm:constr type="w" for="ch" forName="ConnectorPoint" refType="h" fact="0.022"/>
                <dgm:constr type="h" for="ch" forName="ConnectorPoint" refType="h" fact="0.022"/>
                <dgm:constr type="ctrX" for="ch" forName="ConnectorPoint" refType="w" fact="0.5"/>
                <dgm:constr type="ctrY" for="ch" forName="ConnectorPoint" refType="h" fact="0.5"/>
                <dgm:constr type="w" for="ch" forName="EmptyPlaceHolder" refType="w"/>
                <dgm:constr type="h" for="ch" forName="EmptyPlaceHolder" refType="h" fact="0.5"/>
                <dgm:constr type="t" for="ch" forName="EmptyPlaceHolder" refType="h" fact="0.5"/>
              </dgm:constrLst>
            </dgm:if>
            <dgm:else name="CaseForPlacingNodeBelowDivider">
              <dgm:constrLst>
                <dgm:constr type="w" for="ch" forName="L1TextContainer" refType="w" fact="0.88"/>
                <dgm:constr type="l" for="ch" forName="L1TextContainer" refType="w" fact="0.06"/>
                <dgm:constr type="h" for="ch" forName="L1TextContainer" refType="h" fact="0.12"/>
                <dgm:constr type="t" for="ch" forName="L1TextContainer" refType="h" fact="0.57"/>
                <dgm:constr type="w" for="ch" forName="L2TextContainerWrapper" refType="w" fact="0.88"/>
                <dgm:constr type="l" for="ch" forName="L2TextContainerWrapper" refType="w" fact="0.06"/>
                <dgm:constr type="h" for="ch" forName="L2TextContainerWrapper" refType="h" fact="0.31"/>
                <dgm:constr type="t" for="ch" forName="L2TextContainerWrapper" refType="h" fact="0.69"/>
                <dgm:constr type="w" for="ch" forName="ConnectLine"/>
                <dgm:constr type="ctrX" for="ch" forName="ConnectLine" refType="w" fact="0.5"/>
                <dgm:constr type="h" for="ch" forName="ConnectLine" refType="h" fact="0.07"/>
                <dgm:constr type="t" for="ch" forName="ConnectLine" refType="h" fact="0.5"/>
                <dgm:constr type="w" for="ch" forName="ConnectorPoint" refType="h" fact="0.022"/>
                <dgm:constr type="h" for="ch" forName="ConnectorPoint" refType="h" fact="0.022"/>
                <dgm:constr type="ctrX" for="ch" forName="ConnectorPoint" refType="w" fact="0.5"/>
                <dgm:constr type="ctrY" for="ch" forName="ConnectorPoint" refType="h" fact="0.5"/>
                <dgm:constr type="w" for="ch" forName="EmptyPlaceHolder" refType="w"/>
                <dgm:constr type="h" for="ch" forName="EmptyPlaceHolder" refType="h" fact="0.5"/>
                <dgm:constr type="t" for="ch" forName="EmptyPlaceHolder" refType="h" fact="0"/>
              </dgm:constrLst>
            </dgm:else>
          </dgm:choose>
          <dgm:layoutNode name="L1TextContainer" styleLbl="alignNode1">
            <dgm:varLst>
              <dgm:chMax val="1"/>
              <dgm:chPref val="1"/>
              <dgm:bulletEnabled val="1"/>
            </dgm:varLst>
            <dgm:alg type="tx">
              <dgm:param type="txAnchorVert" val="mid"/>
              <dgm:param type="parTxLTRAlign" val="ctr"/>
              <dgm:param type="parTxRTLAlign" val="ctr"/>
            </dgm:alg>
            <dgm:shape xmlns:r="http://schemas.openxmlformats.org/officeDocument/2006/relationships" type="rect" r:blip="">
              <dgm:adjLst/>
            </dgm:shape>
            <dgm:presOf axis="self"/>
            <dgm:constrLst>
              <dgm:constr type="tMarg" refType="primFontSz" fact="0.4"/>
              <dgm:constr type="bMarg" refType="primFontSz" fact="0.4"/>
              <dgm:constr type="lMarg" refType="primFontSz" fact="0.4"/>
              <dgm:constr type="rMarg" refType="primFontSz" fact="0.4"/>
            </dgm:constrLst>
            <dgm:ruleLst>
              <dgm:rule type="primFontSz" val="14" fact="NaN" max="NaN"/>
            </dgm:ruleLst>
          </dgm:layoutNode>
          <dgm:layoutNode name="L2TextContainerWrapper">
            <dgm:varLst>
              <dgm:bulletEnabled val="1"/>
            </dgm:varLst>
            <dgm:alg type="composite"/>
            <dgm:choose name="L2TextContainerConstr">
              <dgm:if name="CaseForPlacingL2TextContaineAboveDivider" axis="self" ptType="node" func="posOdd" op="equ" val="1">
                <dgm:constrLst>
                  <dgm:constr type="h" for="ch" forName="L2TextContainer" refType="h" fact="0.39"/>
                  <dgm:constr type="b" for="ch" forName="L2TextContainer" refType="h"/>
                  <dgm:constr type="h" for="ch" forName="FlexibleEmptyPlaceHolder" refType="h" fact="0.61"/>
                </dgm:constrLst>
              </dgm:if>
              <dgm:else name="CaseForPlacingL2TextContaineBelowDivider">
                <dgm:constrLst>
                  <dgm:constr type="h" for="ch" forName="L2TextContainer" refType="h" fact="0.39"/>
                  <dgm:constr type="h" for="ch" forName="FlexibleEmptyPlaceHolder" refType="h" fact="0.61"/>
                  <dgm:constr type="b" for="ch" forName="FlexibleEmptyPlaceHolder" refType="h"/>
                </dgm:constrLst>
              </dgm:else>
            </dgm:choose>
            <dgm:layoutNode name="L2TextContainer" styleLbl="bgAccFollowNode1" moveWith="L1TextContainer">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tMarg" refType="primFontSz" fact="0.75"/>
                <dgm:constr type="bMarg" refType="primFontSz" fact="0.75"/>
                <dgm:constr type="lMarg" refType="primFontSz" fact="0.75"/>
                <dgm:constr type="rMarg" refType="primFontSz" fact="0.75"/>
              </dgm:constrLst>
              <dgm:ruleLst>
                <dgm:rule type="h" val="INF" fact="NaN" max="NaN"/>
                <dgm:rule type="primFontSz" val="12" fact="NaN" max="NaN"/>
                <dgm:rule type="secFontSz" val="10"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sibTrans1D1" moveWith="L1TextContainer">
            <dgm:alg type="sp"/>
            <dgm:shape xmlns:r="http://schemas.openxmlformats.org/officeDocument/2006/relationships" type="line" r:blip="">
              <dgm:adjLst/>
            </dgm:shape>
            <dgm:presOf/>
            <dgm:constrLst/>
          </dgm:layoutNode>
          <dgm:layoutNode name="ConnectorPoint" styleLbl="node1" moveWith="L1TextContainer">
            <dgm:alg type="sp"/>
            <dgm:shape xmlns:r="http://schemas.openxmlformats.org/officeDocument/2006/relationships" rot="45" type="rect" r:blip="" zOrderOff="10">
              <dgm:adjLst/>
              <dgm:extLst>
                <a:ext uri="{B698B0E9-8C71-41B9-8309-B3DCBF30829C}">
                  <dgm1612:spPr xmlns:dgm1612="http://schemas.microsoft.com/office/drawing/2016/12/diagram">
                    <a:ln w="6350"/>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710030-D469-E74D-95B6-D664D40E1533}" type="datetimeFigureOut">
              <a:rPr lang="en-US" smtClean="0"/>
              <a:t>3/17/2021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521B92-3CE8-DF4F-B232-817C18B09A40}" type="slidenum">
              <a:rPr lang="en-US" smtClean="0"/>
              <a:t>‹#›</a:t>
            </a:fld>
            <a:endParaRPr lang="en-US"/>
          </a:p>
        </p:txBody>
      </p:sp>
    </p:spTree>
    <p:extLst>
      <p:ext uri="{BB962C8B-B14F-4D97-AF65-F5344CB8AC3E}">
        <p14:creationId xmlns:p14="http://schemas.microsoft.com/office/powerpoint/2010/main" val="446239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r>
              <a:rPr lang="en-US" sz="1200" b="1">
                <a:ea typeface="+mn-lt"/>
                <a:cs typeface="+mn-lt"/>
              </a:rPr>
              <a:t>Goal 1: MCLA’s graduates are effective communicators who utilize multiple forms of expression to participate in our global community. </a:t>
            </a:r>
            <a:br>
              <a:rPr lang="en-US"/>
            </a:br>
            <a:endParaRPr lang="en-US"/>
          </a:p>
          <a:p>
            <a:pPr>
              <a:buFont typeface="Wingdings 3"/>
              <a:buChar char=""/>
            </a:pPr>
            <a:r>
              <a:rPr lang="en-US" sz="1200">
                <a:ea typeface="+mn-lt"/>
                <a:cs typeface="+mn-lt"/>
              </a:rPr>
              <a:t>Students</a:t>
            </a:r>
            <a:r>
              <a:rPr lang="en-US" sz="1200" b="1">
                <a:ea typeface="+mn-lt"/>
                <a:cs typeface="+mn-lt"/>
              </a:rPr>
              <a:t> choose appropriate form(s) of expression</a:t>
            </a:r>
            <a:r>
              <a:rPr lang="en-US" sz="1200">
                <a:ea typeface="+mn-lt"/>
                <a:cs typeface="+mn-lt"/>
              </a:rPr>
              <a:t> to effectively communicate with audiences from different backgrounds and perspectives. </a:t>
            </a:r>
            <a:endParaRPr lang="en-US"/>
          </a:p>
          <a:p>
            <a:pPr>
              <a:buFont typeface="Wingdings 3"/>
              <a:buChar char=""/>
            </a:pPr>
            <a:r>
              <a:rPr lang="en-US" sz="1200">
                <a:ea typeface="+mn-lt"/>
                <a:cs typeface="+mn-lt"/>
              </a:rPr>
              <a:t>Students</a:t>
            </a:r>
            <a:r>
              <a:rPr lang="en-US" sz="1200" b="1">
                <a:ea typeface="+mn-lt"/>
                <a:cs typeface="+mn-lt"/>
              </a:rPr>
              <a:t> defend their positions</a:t>
            </a:r>
            <a:r>
              <a:rPr lang="en-US" sz="1200">
                <a:ea typeface="+mn-lt"/>
                <a:cs typeface="+mn-lt"/>
              </a:rPr>
              <a:t> making reference to diverse perspectives. </a:t>
            </a:r>
            <a:endParaRPr lang="en-US"/>
          </a:p>
          <a:p>
            <a:pPr indent="0">
              <a:buNone/>
            </a:pPr>
            <a:endParaRPr lang="en-US"/>
          </a:p>
          <a:p>
            <a:pPr>
              <a:buNone/>
            </a:pPr>
            <a:r>
              <a:rPr lang="en-US" sz="1200" b="1">
                <a:ea typeface="+mn-lt"/>
                <a:cs typeface="+mn-lt"/>
              </a:rPr>
              <a:t>Goal 2: MCLA’s graduates engage in analytical inquiry to address complex problems. </a:t>
            </a:r>
            <a:br>
              <a:rPr lang="en-US"/>
            </a:br>
            <a:endParaRPr lang="en-US"/>
          </a:p>
          <a:p>
            <a:pPr>
              <a:buFont typeface="Wingdings 3"/>
              <a:buChar char=""/>
            </a:pPr>
            <a:r>
              <a:rPr lang="en-US" sz="1200">
                <a:ea typeface="+mn-lt"/>
                <a:cs typeface="+mn-lt"/>
              </a:rPr>
              <a:t>Students</a:t>
            </a:r>
            <a:r>
              <a:rPr lang="en-US" sz="1200" b="1">
                <a:ea typeface="+mn-lt"/>
                <a:cs typeface="+mn-lt"/>
              </a:rPr>
              <a:t> synthesize</a:t>
            </a:r>
            <a:r>
              <a:rPr lang="en-US" sz="1200">
                <a:ea typeface="+mn-lt"/>
                <a:cs typeface="+mn-lt"/>
              </a:rPr>
              <a:t> contrasting/conflicting information and perspectives to accurately understand problems. </a:t>
            </a:r>
            <a:endParaRPr lang="en-US"/>
          </a:p>
          <a:p>
            <a:pPr>
              <a:buFont typeface="Wingdings 3"/>
              <a:buChar char=""/>
            </a:pPr>
            <a:r>
              <a:rPr lang="en-US" sz="1200">
                <a:ea typeface="+mn-lt"/>
                <a:cs typeface="+mn-lt"/>
              </a:rPr>
              <a:t>Students</a:t>
            </a:r>
            <a:r>
              <a:rPr lang="en-US" sz="1200" b="1">
                <a:ea typeface="+mn-lt"/>
                <a:cs typeface="+mn-lt"/>
              </a:rPr>
              <a:t> apply contextually appropriate methods and approaches</a:t>
            </a:r>
            <a:r>
              <a:rPr lang="en-US" sz="1200">
                <a:ea typeface="+mn-lt"/>
                <a:cs typeface="+mn-lt"/>
              </a:rPr>
              <a:t> when analyzing and solving problems. </a:t>
            </a:r>
            <a:endParaRPr lang="en-US"/>
          </a:p>
          <a:p>
            <a:pPr>
              <a:buFont typeface="Wingdings 3"/>
              <a:buChar char=""/>
            </a:pPr>
            <a:r>
              <a:rPr lang="en-US" sz="1200">
                <a:ea typeface="+mn-lt"/>
                <a:cs typeface="+mn-lt"/>
              </a:rPr>
              <a:t>Students</a:t>
            </a:r>
            <a:r>
              <a:rPr lang="en-US" sz="1200" b="1">
                <a:ea typeface="+mn-lt"/>
                <a:cs typeface="+mn-lt"/>
              </a:rPr>
              <a:t> make connections across disciplines and personal experience</a:t>
            </a:r>
            <a:r>
              <a:rPr lang="en-US" sz="1200">
                <a:ea typeface="+mn-lt"/>
                <a:cs typeface="+mn-lt"/>
              </a:rPr>
              <a:t> when solving problems. </a:t>
            </a:r>
            <a:br>
              <a:rPr lang="en-US"/>
            </a:br>
            <a:endParaRPr lang="en-US"/>
          </a:p>
          <a:p>
            <a:pPr>
              <a:buNone/>
            </a:pPr>
            <a:r>
              <a:rPr lang="en-US" sz="1200" b="1">
                <a:ea typeface="+mn-lt"/>
                <a:cs typeface="+mn-lt"/>
              </a:rPr>
              <a:t>Goal 3: MCLA’s graduates are active, engaged, and ethical individuals. </a:t>
            </a:r>
            <a:endParaRPr lang="en-US" b="1">
              <a:ea typeface="+mn-lt"/>
              <a:cs typeface="+mn-lt"/>
            </a:endParaRPr>
          </a:p>
          <a:p>
            <a:r>
              <a:rPr lang="en-US" sz="1200">
                <a:ea typeface="+mn-lt"/>
                <a:cs typeface="+mn-lt"/>
              </a:rPr>
              <a:t>Students engage in meaningful self-reflection and evaluation of their own learning and contributions. </a:t>
            </a:r>
            <a:endParaRPr lang="en-US">
              <a:ea typeface="+mn-lt"/>
              <a:cs typeface="+mn-lt"/>
            </a:endParaRPr>
          </a:p>
          <a:p>
            <a:endParaRPr lang="en-US"/>
          </a:p>
        </p:txBody>
      </p:sp>
      <p:sp>
        <p:nvSpPr>
          <p:cNvPr id="4" name="Slide Number Placeholder 3"/>
          <p:cNvSpPr>
            <a:spLocks noGrp="1"/>
          </p:cNvSpPr>
          <p:nvPr>
            <p:ph type="sldNum" sz="quarter" idx="5"/>
          </p:nvPr>
        </p:nvSpPr>
        <p:spPr/>
        <p:txBody>
          <a:bodyPr/>
          <a:lstStyle/>
          <a:p>
            <a:fld id="{BF521B92-3CE8-DF4F-B232-817C18B09A40}" type="slidenum">
              <a:rPr lang="en-US" smtClean="0"/>
              <a:t>8</a:t>
            </a:fld>
            <a:endParaRPr lang="en-US"/>
          </a:p>
        </p:txBody>
      </p:sp>
    </p:spTree>
    <p:extLst>
      <p:ext uri="{BB962C8B-B14F-4D97-AF65-F5344CB8AC3E}">
        <p14:creationId xmlns:p14="http://schemas.microsoft.com/office/powerpoint/2010/main" val="4021957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dirty="0"/>
              <a:pPr/>
              <a:t>3/17/2021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724706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52692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670158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590921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312108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40827593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C6B4A9-1611-4792-9094-5F34BCA07E0B}" type="datetimeFigureOut">
              <a:rPr lang="en-US" dirty="0"/>
              <a:t>3/17/2021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a:p>
        </p:txBody>
      </p:sp>
    </p:spTree>
    <p:extLst>
      <p:ext uri="{BB962C8B-B14F-4D97-AF65-F5344CB8AC3E}">
        <p14:creationId xmlns:p14="http://schemas.microsoft.com/office/powerpoint/2010/main" val="30877541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3/17/2021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906286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A54C80-263E-416B-A8E0-580EDEADCBDC}" type="datetimeFigureOut">
              <a:rPr lang="en-US" dirty="0"/>
              <a:t>3/17/2021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a:p>
        </p:txBody>
      </p:sp>
    </p:spTree>
    <p:extLst>
      <p:ext uri="{BB962C8B-B14F-4D97-AF65-F5344CB8AC3E}">
        <p14:creationId xmlns:p14="http://schemas.microsoft.com/office/powerpoint/2010/main" val="2726454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336244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A54C80-263E-416B-A8E0-580EDEADCBDC}" type="datetimeFigureOut">
              <a:rPr lang="en-US" dirty="0"/>
              <a:t>3/17/2021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a:p>
        </p:txBody>
      </p:sp>
    </p:spTree>
    <p:extLst>
      <p:ext uri="{BB962C8B-B14F-4D97-AF65-F5344CB8AC3E}">
        <p14:creationId xmlns:p14="http://schemas.microsoft.com/office/powerpoint/2010/main" val="1944425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3/17/2021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747985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3/17/2021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958640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81459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a:p>
        </p:txBody>
      </p:sp>
    </p:spTree>
    <p:extLst>
      <p:ext uri="{BB962C8B-B14F-4D97-AF65-F5344CB8AC3E}">
        <p14:creationId xmlns:p14="http://schemas.microsoft.com/office/powerpoint/2010/main" val="3302181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
        <p:nvSpPr>
          <p:cNvPr id="5" name="Date Placeholder 4"/>
          <p:cNvSpPr>
            <a:spLocks noGrp="1"/>
          </p:cNvSpPr>
          <p:nvPr>
            <p:ph type="dt" sz="half" idx="10"/>
          </p:nvPr>
        </p:nvSpPr>
        <p:spPr/>
        <p:txBody>
          <a:bodyPr/>
          <a:lstStyle/>
          <a:p>
            <a:fld id="{B61BEF0D-F0BB-DE4B-95CE-6DB70DBA9567}" type="datetimeFigureOut">
              <a:rPr lang="en-US" dirty="0"/>
              <a:pPr/>
              <a:t>3/17/2021</a:t>
            </a:fld>
            <a:endParaRPr lang="en-US"/>
          </a:p>
        </p:txBody>
      </p:sp>
    </p:spTree>
    <p:extLst>
      <p:ext uri="{BB962C8B-B14F-4D97-AF65-F5344CB8AC3E}">
        <p14:creationId xmlns:p14="http://schemas.microsoft.com/office/powerpoint/2010/main" val="3762955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3/17/2021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a:p>
        </p:txBody>
      </p:sp>
    </p:spTree>
    <p:extLst>
      <p:ext uri="{BB962C8B-B14F-4D97-AF65-F5344CB8AC3E}">
        <p14:creationId xmlns:p14="http://schemas.microsoft.com/office/powerpoint/2010/main" val="2458892840"/>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 id="2147483762" r:id="rId13"/>
    <p:sldLayoutId id="2147483763" r:id="rId14"/>
    <p:sldLayoutId id="2147483764" r:id="rId15"/>
    <p:sldLayoutId id="214748376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7658" y="2404534"/>
            <a:ext cx="9514377" cy="1646302"/>
          </a:xfrm>
        </p:spPr>
        <p:txBody>
          <a:bodyPr/>
          <a:lstStyle/>
          <a:p>
            <a:pPr algn="ctr"/>
            <a:r>
              <a:rPr lang="en-US" sz="8800">
                <a:latin typeface="Open sans"/>
              </a:rPr>
              <a:t>Core Curriculum Redesign @MCLA</a:t>
            </a:r>
            <a:endParaRPr lang="en-US"/>
          </a:p>
        </p:txBody>
      </p:sp>
      <p:sp>
        <p:nvSpPr>
          <p:cNvPr id="3" name="Subtitle 2"/>
          <p:cNvSpPr>
            <a:spLocks noGrp="1"/>
          </p:cNvSpPr>
          <p:nvPr>
            <p:ph type="subTitle" idx="1"/>
          </p:nvPr>
        </p:nvSpPr>
        <p:spPr/>
        <p:txBody>
          <a:bodyPr>
            <a:normAutofit lnSpcReduction="10000"/>
          </a:bodyPr>
          <a:lstStyle/>
          <a:p>
            <a:r>
              <a:rPr lang="en-US"/>
              <a:t>AMCOA Lightning Talk</a:t>
            </a:r>
          </a:p>
          <a:p>
            <a:r>
              <a:rPr lang="en-US"/>
              <a:t>March 10, 2021</a:t>
            </a:r>
          </a:p>
          <a:p>
            <a:r>
              <a:rPr lang="en-US"/>
              <a:t>Erin Milne &amp; Chris MacDonald-Dennis</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CB5AA8A5-25CC-4295-892F-367FCDAF2B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09DD65AA-8280-4962-92F3-DF1CB5334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79068" y="-8467"/>
            <a:ext cx="4766733" cy="6866467"/>
            <a:chOff x="7425267" y="-8467"/>
            <a:chExt cx="4766733" cy="6866467"/>
          </a:xfrm>
        </p:grpSpPr>
        <p:cxnSp>
          <p:nvCxnSpPr>
            <p:cNvPr id="21" name="Straight Connector 20">
              <a:extLst>
                <a:ext uri="{FF2B5EF4-FFF2-40B4-BE49-F238E27FC236}">
                  <a16:creationId xmlns:a16="http://schemas.microsoft.com/office/drawing/2014/main" id="{88942788-FC6D-44C2-BFC1-6F064710DA0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01093AC6-E5C2-4894-A520-5BE11049F27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23" name="Rectangle 23">
              <a:extLst>
                <a:ext uri="{FF2B5EF4-FFF2-40B4-BE49-F238E27FC236}">
                  <a16:creationId xmlns:a16="http://schemas.microsoft.com/office/drawing/2014/main" id="{F2EF9281-EAD8-4973-938C-52DECCD0F6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5">
              <a:extLst>
                <a:ext uri="{FF2B5EF4-FFF2-40B4-BE49-F238E27FC236}">
                  <a16:creationId xmlns:a16="http://schemas.microsoft.com/office/drawing/2014/main" id="{F4D52681-7A79-4750-8E02-7C30DBAFE9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24">
              <a:extLst>
                <a:ext uri="{FF2B5EF4-FFF2-40B4-BE49-F238E27FC236}">
                  <a16:creationId xmlns:a16="http://schemas.microsoft.com/office/drawing/2014/main" id="{F132E88E-8003-49D3-88BD-E18DF6965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7">
              <a:extLst>
                <a:ext uri="{FF2B5EF4-FFF2-40B4-BE49-F238E27FC236}">
                  <a16:creationId xmlns:a16="http://schemas.microsoft.com/office/drawing/2014/main" id="{8C986A99-157C-40D0-97AD-371B6F55E3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6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8">
              <a:extLst>
                <a:ext uri="{FF2B5EF4-FFF2-40B4-BE49-F238E27FC236}">
                  <a16:creationId xmlns:a16="http://schemas.microsoft.com/office/drawing/2014/main" id="{264123D5-6D32-4F54-BAD5-43A5BAF6AF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5FCA8C06-6A3E-4C39-9EF2-1179873319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3F93416A-6C44-4D77-A94A-DEBC035EA6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7C211C12-208D-465C-B909-0B96586DCC82}"/>
              </a:ext>
            </a:extLst>
          </p:cNvPr>
          <p:cNvSpPr>
            <a:spLocks noGrp="1"/>
          </p:cNvSpPr>
          <p:nvPr>
            <p:ph type="title"/>
          </p:nvPr>
        </p:nvSpPr>
        <p:spPr>
          <a:xfrm>
            <a:off x="652481" y="1382486"/>
            <a:ext cx="3547581" cy="4093028"/>
          </a:xfrm>
        </p:spPr>
        <p:txBody>
          <a:bodyPr anchor="ctr">
            <a:normAutofit/>
          </a:bodyPr>
          <a:lstStyle/>
          <a:p>
            <a:r>
              <a:rPr lang="en-US" sz="4400" b="1">
                <a:solidFill>
                  <a:schemeClr val="accent1">
                    <a:lumMod val="75000"/>
                  </a:schemeClr>
                </a:solidFill>
              </a:rPr>
              <a:t>Why an Integrative Core Curriculum?</a:t>
            </a:r>
          </a:p>
        </p:txBody>
      </p:sp>
      <p:sp>
        <p:nvSpPr>
          <p:cNvPr id="31" name="Rectangle 30">
            <a:extLst>
              <a:ext uri="{FF2B5EF4-FFF2-40B4-BE49-F238E27FC236}">
                <a16:creationId xmlns:a16="http://schemas.microsoft.com/office/drawing/2014/main" id="{24C6BC13-FB1E-48CC-B421-3D06039728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42625" y="0"/>
            <a:ext cx="64493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Content Placeholder 2">
            <a:extLst>
              <a:ext uri="{FF2B5EF4-FFF2-40B4-BE49-F238E27FC236}">
                <a16:creationId xmlns:a16="http://schemas.microsoft.com/office/drawing/2014/main" id="{D29E291C-0F62-4C2A-AE39-3490EF21ADD1}"/>
              </a:ext>
            </a:extLst>
          </p:cNvPr>
          <p:cNvGraphicFramePr>
            <a:graphicFrameLocks noGrp="1"/>
          </p:cNvGraphicFramePr>
          <p:nvPr>
            <p:ph idx="1"/>
            <p:extLst>
              <p:ext uri="{D42A27DB-BD31-4B8C-83A1-F6EECF244321}">
                <p14:modId xmlns:p14="http://schemas.microsoft.com/office/powerpoint/2010/main" val="596939350"/>
              </p:ext>
            </p:extLst>
          </p:nvPr>
        </p:nvGraphicFramePr>
        <p:xfrm>
          <a:off x="4852543" y="944564"/>
          <a:ext cx="6692814" cy="48231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49383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BF653987-AE6F-426B-9B91-548F1CF5DB35}"/>
              </a:ext>
            </a:extLst>
          </p:cNvPr>
          <p:cNvGraphicFramePr>
            <a:graphicFrameLocks noGrp="1"/>
          </p:cNvGraphicFramePr>
          <p:nvPr>
            <p:extLst>
              <p:ext uri="{D42A27DB-BD31-4B8C-83A1-F6EECF244321}">
                <p14:modId xmlns:p14="http://schemas.microsoft.com/office/powerpoint/2010/main" val="704249968"/>
              </p:ext>
            </p:extLst>
          </p:nvPr>
        </p:nvGraphicFramePr>
        <p:xfrm>
          <a:off x="341662" y="416091"/>
          <a:ext cx="11544300" cy="5914570"/>
        </p:xfrm>
        <a:graphic>
          <a:graphicData uri="http://schemas.openxmlformats.org/drawingml/2006/table">
            <a:tbl>
              <a:tblPr firstRow="1" bandRow="1">
                <a:tableStyleId>{5C22544A-7EE6-4342-B048-85BDC9FD1C3A}</a:tableStyleId>
              </a:tblPr>
              <a:tblGrid>
                <a:gridCol w="1924050">
                  <a:extLst>
                    <a:ext uri="{9D8B030D-6E8A-4147-A177-3AD203B41FA5}">
                      <a16:colId xmlns:a16="http://schemas.microsoft.com/office/drawing/2014/main" val="3012081637"/>
                    </a:ext>
                  </a:extLst>
                </a:gridCol>
                <a:gridCol w="1924050">
                  <a:extLst>
                    <a:ext uri="{9D8B030D-6E8A-4147-A177-3AD203B41FA5}">
                      <a16:colId xmlns:a16="http://schemas.microsoft.com/office/drawing/2014/main" val="3851040350"/>
                    </a:ext>
                  </a:extLst>
                </a:gridCol>
                <a:gridCol w="1924050">
                  <a:extLst>
                    <a:ext uri="{9D8B030D-6E8A-4147-A177-3AD203B41FA5}">
                      <a16:colId xmlns:a16="http://schemas.microsoft.com/office/drawing/2014/main" val="1300151054"/>
                    </a:ext>
                  </a:extLst>
                </a:gridCol>
                <a:gridCol w="1924050">
                  <a:extLst>
                    <a:ext uri="{9D8B030D-6E8A-4147-A177-3AD203B41FA5}">
                      <a16:colId xmlns:a16="http://schemas.microsoft.com/office/drawing/2014/main" val="831272676"/>
                    </a:ext>
                  </a:extLst>
                </a:gridCol>
                <a:gridCol w="1924050">
                  <a:extLst>
                    <a:ext uri="{9D8B030D-6E8A-4147-A177-3AD203B41FA5}">
                      <a16:colId xmlns:a16="http://schemas.microsoft.com/office/drawing/2014/main" val="3950648976"/>
                    </a:ext>
                  </a:extLst>
                </a:gridCol>
                <a:gridCol w="1924050">
                  <a:extLst>
                    <a:ext uri="{9D8B030D-6E8A-4147-A177-3AD203B41FA5}">
                      <a16:colId xmlns:a16="http://schemas.microsoft.com/office/drawing/2014/main" val="1992270314"/>
                    </a:ext>
                  </a:extLst>
                </a:gridCol>
              </a:tblGrid>
              <a:tr h="795528">
                <a:tc>
                  <a:txBody>
                    <a:bodyPr/>
                    <a:lstStyle/>
                    <a:p>
                      <a:pPr algn="ctr" fontAlgn="ctr"/>
                      <a:r>
                        <a:rPr lang="en-US" sz="1500">
                          <a:effectLst/>
                        </a:rPr>
                        <a:t>Core Learning Outcome</a:t>
                      </a:r>
                      <a:endParaRPr lang="en-US" sz="1500" b="1">
                        <a:effectLst/>
                        <a:latin typeface="Calibri"/>
                      </a:endParaRPr>
                    </a:p>
                  </a:txBody>
                  <a:tcPr marL="9525" marR="9525" marT="9525" anchor="ctr"/>
                </a:tc>
                <a:tc>
                  <a:txBody>
                    <a:bodyPr/>
                    <a:lstStyle/>
                    <a:p>
                      <a:pPr algn="ctr" fontAlgn="ctr"/>
                      <a:r>
                        <a:rPr lang="en-US" sz="1500">
                          <a:effectLst/>
                        </a:rPr>
                        <a:t>Integrative Learning Outcome</a:t>
                      </a:r>
                      <a:endParaRPr lang="en-US" sz="1500" b="1">
                        <a:effectLst/>
                        <a:latin typeface="Calibri"/>
                      </a:endParaRPr>
                    </a:p>
                  </a:txBody>
                  <a:tcPr marL="9525" marR="9525" marT="9525" anchor="ctr"/>
                </a:tc>
                <a:tc>
                  <a:txBody>
                    <a:bodyPr/>
                    <a:lstStyle/>
                    <a:p>
                      <a:pPr algn="ctr" fontAlgn="ctr"/>
                      <a:r>
                        <a:rPr lang="en-US" sz="1500">
                          <a:effectLst/>
                        </a:rPr>
                        <a:t>Capstone Level</a:t>
                      </a:r>
                      <a:endParaRPr lang="en-US" sz="1500" b="1">
                        <a:effectLst/>
                        <a:latin typeface="Calibri"/>
                      </a:endParaRPr>
                    </a:p>
                  </a:txBody>
                  <a:tcPr marL="9525" marR="9525" marT="9525" anchor="ctr"/>
                </a:tc>
                <a:tc>
                  <a:txBody>
                    <a:bodyPr/>
                    <a:lstStyle/>
                    <a:p>
                      <a:pPr algn="ctr" fontAlgn="ctr"/>
                      <a:r>
                        <a:rPr lang="en-US" sz="1500">
                          <a:effectLst/>
                        </a:rPr>
                        <a:t>Content Level</a:t>
                      </a:r>
                      <a:endParaRPr lang="en-US" sz="1500" b="1">
                        <a:effectLst/>
                        <a:latin typeface="Calibri"/>
                      </a:endParaRPr>
                    </a:p>
                  </a:txBody>
                  <a:tcPr marL="9525" marR="9525" marT="9525" anchor="ctr"/>
                </a:tc>
                <a:tc>
                  <a:txBody>
                    <a:bodyPr/>
                    <a:lstStyle/>
                    <a:p>
                      <a:pPr algn="ctr" fontAlgn="ctr"/>
                      <a:r>
                        <a:rPr lang="en-US" sz="1500">
                          <a:effectLst/>
                        </a:rPr>
                        <a:t>Foundational Level</a:t>
                      </a:r>
                      <a:endParaRPr lang="en-US" sz="1500" b="1">
                        <a:effectLst/>
                        <a:latin typeface="Calibri"/>
                      </a:endParaRPr>
                    </a:p>
                  </a:txBody>
                  <a:tcPr marL="9525" marR="9525" marT="9525" anchor="ctr"/>
                </a:tc>
                <a:tc>
                  <a:txBody>
                    <a:bodyPr/>
                    <a:lstStyle/>
                    <a:p>
                      <a:pPr algn="ctr" fontAlgn="ctr"/>
                      <a:r>
                        <a:rPr lang="en-US" sz="1500">
                          <a:effectLst/>
                        </a:rPr>
                        <a:t>Incoming Level</a:t>
                      </a:r>
                      <a:endParaRPr lang="en-US" sz="1500" b="1">
                        <a:effectLst/>
                        <a:latin typeface="Calibri"/>
                      </a:endParaRPr>
                    </a:p>
                  </a:txBody>
                  <a:tcPr marL="9525" marR="9525" marT="9525" anchor="ctr"/>
                </a:tc>
                <a:extLst>
                  <a:ext uri="{0D108BD9-81ED-4DB2-BD59-A6C34878D82A}">
                    <a16:rowId xmlns:a16="http://schemas.microsoft.com/office/drawing/2014/main" val="2397700879"/>
                  </a:ext>
                </a:extLst>
              </a:tr>
              <a:tr h="3285870">
                <a:tc rowSpan="2">
                  <a:txBody>
                    <a:bodyPr/>
                    <a:lstStyle/>
                    <a:p>
                      <a:pPr algn="ctr" fontAlgn="ctr"/>
                      <a:r>
                        <a:rPr lang="en-US" sz="1800" b="1">
                          <a:effectLst/>
                        </a:rPr>
                        <a:t>MCLA’s graduates are effective communicators who utilize multiple forms of expression to participate in our global community.</a:t>
                      </a:r>
                      <a:endParaRPr lang="en-US" sz="1800" b="1">
                        <a:effectLst/>
                        <a:latin typeface="Calibri"/>
                      </a:endParaRPr>
                    </a:p>
                  </a:txBody>
                  <a:tcPr marL="9525" marR="9525" marT="9525" anchor="ctr"/>
                </a:tc>
                <a:tc>
                  <a:txBody>
                    <a:bodyPr/>
                    <a:lstStyle/>
                    <a:p>
                      <a:pPr algn="ctr" fontAlgn="ctr"/>
                      <a:r>
                        <a:rPr lang="en-US" sz="1500" b="1">
                          <a:effectLst/>
                        </a:rPr>
                        <a:t>Students choose appropriate form(s) of expression to effectively communicate with audiences from different backgrounds and perspectives.</a:t>
                      </a:r>
                      <a:endParaRPr lang="en-US" sz="1500" b="1">
                        <a:effectLst/>
                        <a:latin typeface="Calibri"/>
                      </a:endParaRPr>
                    </a:p>
                  </a:txBody>
                  <a:tcPr marL="9525" marR="9525" marT="9525" anchor="ctr"/>
                </a:tc>
                <a:tc>
                  <a:txBody>
                    <a:bodyPr/>
                    <a:lstStyle/>
                    <a:p>
                      <a:pPr algn="ctr" fontAlgn="ctr"/>
                      <a:r>
                        <a:rPr lang="en-US" sz="1350">
                          <a:effectLst/>
                        </a:rPr>
                        <a:t>Chooses a format, language, or  visual representation in ways that enhance meaning, making clear the interdependence of language, thought, and expression.  Student is able to skillfully negotiate a shared understanding</a:t>
                      </a:r>
                      <a:br>
                        <a:rPr lang="en-US" sz="1350">
                          <a:effectLst/>
                        </a:rPr>
                      </a:br>
                      <a:r>
                        <a:rPr lang="en-US" sz="1350">
                          <a:effectLst/>
                        </a:rPr>
                        <a:t>across diverse audiences.</a:t>
                      </a:r>
                      <a:endParaRPr lang="en-US" sz="1350">
                        <a:effectLst/>
                        <a:latin typeface="Calibri"/>
                      </a:endParaRPr>
                    </a:p>
                  </a:txBody>
                  <a:tcPr marL="9525" marR="9525" marT="9525" anchor="ctr"/>
                </a:tc>
                <a:tc>
                  <a:txBody>
                    <a:bodyPr/>
                    <a:lstStyle/>
                    <a:p>
                      <a:pPr algn="ctr" fontAlgn="ctr"/>
                      <a:r>
                        <a:rPr lang="en-US" sz="1350">
                          <a:effectLst/>
                        </a:rPr>
                        <a:t>Chooses a format, language, or  visual representation to explicitly connect content and form, demonstrating awareness of purpose and audience.</a:t>
                      </a:r>
                      <a:endParaRPr lang="en-US" sz="1350">
                        <a:effectLst/>
                        <a:latin typeface="Calibri"/>
                      </a:endParaRPr>
                    </a:p>
                  </a:txBody>
                  <a:tcPr marL="9525" marR="9525" marT="9525" anchor="ctr"/>
                </a:tc>
                <a:tc>
                  <a:txBody>
                    <a:bodyPr/>
                    <a:lstStyle/>
                    <a:p>
                      <a:pPr algn="ctr" fontAlgn="ctr"/>
                      <a:r>
                        <a:rPr lang="en-US" sz="1350">
                          <a:effectLst/>
                        </a:rPr>
                        <a:t>Chooses a format, language, or visual representation that connects in a basic way what is being communicated (content) with how it is said (form).</a:t>
                      </a:r>
                      <a:endParaRPr lang="en-US" sz="1350">
                        <a:effectLst/>
                        <a:latin typeface="Calibri"/>
                      </a:endParaRPr>
                    </a:p>
                  </a:txBody>
                  <a:tcPr marL="9525" marR="9525" marT="9525" anchor="ctr"/>
                </a:tc>
                <a:tc>
                  <a:txBody>
                    <a:bodyPr/>
                    <a:lstStyle/>
                    <a:p>
                      <a:pPr algn="ctr" fontAlgn="ctr"/>
                      <a:r>
                        <a:rPr lang="en-US" sz="1350">
                          <a:effectLst/>
                        </a:rPr>
                        <a:t>Produces an essay, a poster, a video, a PowerPoint presentation, etc. in an appropriate form. </a:t>
                      </a:r>
                      <a:endParaRPr lang="en-US" sz="1350">
                        <a:effectLst/>
                        <a:latin typeface="Calibri"/>
                      </a:endParaRPr>
                    </a:p>
                  </a:txBody>
                  <a:tcPr marL="9525" marR="9525" marT="9525" anchor="ctr"/>
                </a:tc>
                <a:extLst>
                  <a:ext uri="{0D108BD9-81ED-4DB2-BD59-A6C34878D82A}">
                    <a16:rowId xmlns:a16="http://schemas.microsoft.com/office/drawing/2014/main" val="2327146660"/>
                  </a:ext>
                </a:extLst>
              </a:tr>
              <a:tr h="1833172">
                <a:tc vMerge="1">
                  <a:txBody>
                    <a:bodyPr/>
                    <a:lstStyle/>
                    <a:p>
                      <a:endParaRPr lang="en-US"/>
                    </a:p>
                  </a:txBody>
                  <a:tcPr/>
                </a:tc>
                <a:tc>
                  <a:txBody>
                    <a:bodyPr/>
                    <a:lstStyle/>
                    <a:p>
                      <a:pPr algn="ctr" fontAlgn="ctr"/>
                      <a:r>
                        <a:rPr lang="en-US" sz="1500" b="1">
                          <a:effectLst/>
                        </a:rPr>
                        <a:t>Students defend their positions making reference to diverse perspectives.</a:t>
                      </a:r>
                      <a:endParaRPr lang="en-US" sz="1500" b="1">
                        <a:effectLst/>
                        <a:latin typeface="Calibri"/>
                      </a:endParaRPr>
                    </a:p>
                  </a:txBody>
                  <a:tcPr marL="9525" marR="9525" marT="9525" anchor="ctr"/>
                </a:tc>
                <a:tc>
                  <a:txBody>
                    <a:bodyPr/>
                    <a:lstStyle/>
                    <a:p>
                      <a:pPr algn="ctr" fontAlgn="ctr"/>
                      <a:r>
                        <a:rPr lang="en-US" sz="1350">
                          <a:effectLst/>
                        </a:rPr>
                        <a:t>Demonstrates skillful use of high quality, credible, relevant sources from diverse perspectives to appropriately defend their positions.</a:t>
                      </a:r>
                      <a:endParaRPr lang="en-US" sz="1350">
                        <a:effectLst/>
                        <a:latin typeface="Calibri"/>
                      </a:endParaRPr>
                    </a:p>
                  </a:txBody>
                  <a:tcPr marL="9525" marR="9525" marT="9525" anchor="ctr"/>
                </a:tc>
                <a:tc>
                  <a:txBody>
                    <a:bodyPr/>
                    <a:lstStyle/>
                    <a:p>
                      <a:pPr algn="ctr" fontAlgn="ctr"/>
                      <a:r>
                        <a:rPr lang="en-US" sz="1350">
                          <a:effectLst/>
                        </a:rPr>
                        <a:t>Demonstrates consistent use of credible, relevant sources to defend their positions.</a:t>
                      </a:r>
                      <a:endParaRPr lang="en-US" sz="1350">
                        <a:effectLst/>
                        <a:latin typeface="Calibri"/>
                      </a:endParaRPr>
                    </a:p>
                  </a:txBody>
                  <a:tcPr marL="9525" marR="9525" marT="9525" anchor="ctr"/>
                </a:tc>
                <a:tc>
                  <a:txBody>
                    <a:bodyPr/>
                    <a:lstStyle/>
                    <a:p>
                      <a:pPr algn="ctr" fontAlgn="ctr"/>
                      <a:r>
                        <a:rPr lang="en-US" sz="1350">
                          <a:effectLst/>
                        </a:rPr>
                        <a:t>Demonstrates an attempt to use credible and/or relevant sources to support their positions.</a:t>
                      </a:r>
                      <a:endParaRPr lang="en-US" sz="1350">
                        <a:effectLst/>
                        <a:latin typeface="Calibri"/>
                      </a:endParaRPr>
                    </a:p>
                  </a:txBody>
                  <a:tcPr marL="9525" marR="9525" marT="9525" anchor="ctr"/>
                </a:tc>
                <a:tc>
                  <a:txBody>
                    <a:bodyPr/>
                    <a:lstStyle/>
                    <a:p>
                      <a:pPr algn="ctr" fontAlgn="ctr"/>
                      <a:r>
                        <a:rPr lang="en-US" sz="1350">
                          <a:effectLst/>
                        </a:rPr>
                        <a:t>Demonstrates an attempt to use sources to support their positions.</a:t>
                      </a:r>
                      <a:endParaRPr lang="en-US" sz="1350">
                        <a:effectLst/>
                        <a:latin typeface="Calibri"/>
                      </a:endParaRPr>
                    </a:p>
                  </a:txBody>
                  <a:tcPr marL="9525" marR="9525" marT="9525" anchor="ctr"/>
                </a:tc>
                <a:extLst>
                  <a:ext uri="{0D108BD9-81ED-4DB2-BD59-A6C34878D82A}">
                    <a16:rowId xmlns:a16="http://schemas.microsoft.com/office/drawing/2014/main" val="992420787"/>
                  </a:ext>
                </a:extLst>
              </a:tr>
            </a:tbl>
          </a:graphicData>
        </a:graphic>
      </p:graphicFrame>
    </p:spTree>
    <p:extLst>
      <p:ext uri="{BB962C8B-B14F-4D97-AF65-F5344CB8AC3E}">
        <p14:creationId xmlns:p14="http://schemas.microsoft.com/office/powerpoint/2010/main" val="967159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BF653987-AE6F-426B-9B91-548F1CF5DB35}"/>
              </a:ext>
            </a:extLst>
          </p:cNvPr>
          <p:cNvGraphicFramePr>
            <a:graphicFrameLocks noGrp="1"/>
          </p:cNvGraphicFramePr>
          <p:nvPr>
            <p:extLst>
              <p:ext uri="{D42A27DB-BD31-4B8C-83A1-F6EECF244321}">
                <p14:modId xmlns:p14="http://schemas.microsoft.com/office/powerpoint/2010/main" val="375827955"/>
              </p:ext>
            </p:extLst>
          </p:nvPr>
        </p:nvGraphicFramePr>
        <p:xfrm>
          <a:off x="255398" y="243563"/>
          <a:ext cx="11544300" cy="6523892"/>
        </p:xfrm>
        <a:graphic>
          <a:graphicData uri="http://schemas.openxmlformats.org/drawingml/2006/table">
            <a:tbl>
              <a:tblPr firstRow="1" bandRow="1">
                <a:tableStyleId>{5C22544A-7EE6-4342-B048-85BDC9FD1C3A}</a:tableStyleId>
              </a:tblPr>
              <a:tblGrid>
                <a:gridCol w="1924050">
                  <a:extLst>
                    <a:ext uri="{9D8B030D-6E8A-4147-A177-3AD203B41FA5}">
                      <a16:colId xmlns:a16="http://schemas.microsoft.com/office/drawing/2014/main" val="3012081637"/>
                    </a:ext>
                  </a:extLst>
                </a:gridCol>
                <a:gridCol w="1924050">
                  <a:extLst>
                    <a:ext uri="{9D8B030D-6E8A-4147-A177-3AD203B41FA5}">
                      <a16:colId xmlns:a16="http://schemas.microsoft.com/office/drawing/2014/main" val="3851040350"/>
                    </a:ext>
                  </a:extLst>
                </a:gridCol>
                <a:gridCol w="1924050">
                  <a:extLst>
                    <a:ext uri="{9D8B030D-6E8A-4147-A177-3AD203B41FA5}">
                      <a16:colId xmlns:a16="http://schemas.microsoft.com/office/drawing/2014/main" val="1300151054"/>
                    </a:ext>
                  </a:extLst>
                </a:gridCol>
                <a:gridCol w="1924050">
                  <a:extLst>
                    <a:ext uri="{9D8B030D-6E8A-4147-A177-3AD203B41FA5}">
                      <a16:colId xmlns:a16="http://schemas.microsoft.com/office/drawing/2014/main" val="831272676"/>
                    </a:ext>
                  </a:extLst>
                </a:gridCol>
                <a:gridCol w="1924050">
                  <a:extLst>
                    <a:ext uri="{9D8B030D-6E8A-4147-A177-3AD203B41FA5}">
                      <a16:colId xmlns:a16="http://schemas.microsoft.com/office/drawing/2014/main" val="3950648976"/>
                    </a:ext>
                  </a:extLst>
                </a:gridCol>
                <a:gridCol w="1924050">
                  <a:extLst>
                    <a:ext uri="{9D8B030D-6E8A-4147-A177-3AD203B41FA5}">
                      <a16:colId xmlns:a16="http://schemas.microsoft.com/office/drawing/2014/main" val="1992270314"/>
                    </a:ext>
                  </a:extLst>
                </a:gridCol>
              </a:tblGrid>
              <a:tr h="561291">
                <a:tc>
                  <a:txBody>
                    <a:bodyPr/>
                    <a:lstStyle/>
                    <a:p>
                      <a:pPr algn="ctr" fontAlgn="ctr"/>
                      <a:r>
                        <a:rPr lang="en-US" sz="1500">
                          <a:effectLst/>
                        </a:rPr>
                        <a:t>Core Learning Outcome</a:t>
                      </a:r>
                      <a:endParaRPr lang="en-US" sz="1500" b="1">
                        <a:effectLst/>
                        <a:latin typeface="Calibri"/>
                      </a:endParaRPr>
                    </a:p>
                  </a:txBody>
                  <a:tcPr marL="9525" marR="9525" marT="9525" anchor="ctr"/>
                </a:tc>
                <a:tc>
                  <a:txBody>
                    <a:bodyPr/>
                    <a:lstStyle/>
                    <a:p>
                      <a:pPr algn="ctr" fontAlgn="ctr"/>
                      <a:r>
                        <a:rPr lang="en-US" sz="1500">
                          <a:effectLst/>
                        </a:rPr>
                        <a:t>Integrative Learning Outcome</a:t>
                      </a:r>
                      <a:endParaRPr lang="en-US" sz="1500" b="1">
                        <a:effectLst/>
                        <a:latin typeface="Calibri"/>
                      </a:endParaRPr>
                    </a:p>
                  </a:txBody>
                  <a:tcPr marL="9525" marR="9525" marT="9525" anchor="ctr"/>
                </a:tc>
                <a:tc>
                  <a:txBody>
                    <a:bodyPr/>
                    <a:lstStyle/>
                    <a:p>
                      <a:pPr algn="ctr" fontAlgn="ctr"/>
                      <a:r>
                        <a:rPr lang="en-US" sz="1500">
                          <a:effectLst/>
                        </a:rPr>
                        <a:t>Capstone Level</a:t>
                      </a:r>
                      <a:endParaRPr lang="en-US" sz="1500" b="1">
                        <a:effectLst/>
                        <a:latin typeface="Calibri"/>
                      </a:endParaRPr>
                    </a:p>
                  </a:txBody>
                  <a:tcPr marL="9525" marR="9525" marT="9525" anchor="ctr"/>
                </a:tc>
                <a:tc>
                  <a:txBody>
                    <a:bodyPr/>
                    <a:lstStyle/>
                    <a:p>
                      <a:pPr algn="ctr" fontAlgn="ctr"/>
                      <a:r>
                        <a:rPr lang="en-US" sz="1500">
                          <a:effectLst/>
                        </a:rPr>
                        <a:t>Content Level</a:t>
                      </a:r>
                      <a:endParaRPr lang="en-US" sz="1500" b="1">
                        <a:effectLst/>
                        <a:latin typeface="Calibri"/>
                      </a:endParaRPr>
                    </a:p>
                  </a:txBody>
                  <a:tcPr marL="9525" marR="9525" marT="9525" anchor="ctr"/>
                </a:tc>
                <a:tc>
                  <a:txBody>
                    <a:bodyPr/>
                    <a:lstStyle/>
                    <a:p>
                      <a:pPr algn="ctr" fontAlgn="ctr"/>
                      <a:r>
                        <a:rPr lang="en-US" sz="1500">
                          <a:effectLst/>
                        </a:rPr>
                        <a:t>Foundational Level</a:t>
                      </a:r>
                      <a:endParaRPr lang="en-US" sz="1500" b="1">
                        <a:effectLst/>
                        <a:latin typeface="Calibri"/>
                      </a:endParaRPr>
                    </a:p>
                  </a:txBody>
                  <a:tcPr marL="9525" marR="9525" marT="9525" anchor="ctr"/>
                </a:tc>
                <a:tc>
                  <a:txBody>
                    <a:bodyPr/>
                    <a:lstStyle/>
                    <a:p>
                      <a:pPr algn="ctr" fontAlgn="ctr"/>
                      <a:r>
                        <a:rPr lang="en-US" sz="1500">
                          <a:effectLst/>
                        </a:rPr>
                        <a:t>Incoming Level</a:t>
                      </a:r>
                      <a:endParaRPr lang="en-US" sz="1500" b="1">
                        <a:effectLst/>
                        <a:latin typeface="Calibri"/>
                      </a:endParaRPr>
                    </a:p>
                  </a:txBody>
                  <a:tcPr marL="9525" marR="9525" marT="9525" anchor="ctr"/>
                </a:tc>
                <a:extLst>
                  <a:ext uri="{0D108BD9-81ED-4DB2-BD59-A6C34878D82A}">
                    <a16:rowId xmlns:a16="http://schemas.microsoft.com/office/drawing/2014/main" val="2397700879"/>
                  </a:ext>
                </a:extLst>
              </a:tr>
              <a:tr h="2562406">
                <a:tc rowSpan="3">
                  <a:txBody>
                    <a:bodyPr/>
                    <a:lstStyle/>
                    <a:p>
                      <a:pPr algn="ctr" fontAlgn="ctr"/>
                      <a:r>
                        <a:rPr lang="en-US" sz="2000" b="1">
                          <a:effectLst/>
                        </a:rPr>
                        <a:t>MCLA’s graduates engage in analytical inquiry to address complex problems.</a:t>
                      </a:r>
                      <a:r>
                        <a:rPr lang="en-US" sz="1500" b="1">
                          <a:effectLst/>
                        </a:rPr>
                        <a:t> </a:t>
                      </a:r>
                      <a:endParaRPr lang="en-US" sz="1500" b="1">
                        <a:effectLst/>
                        <a:latin typeface="Calibri"/>
                      </a:endParaRPr>
                    </a:p>
                  </a:txBody>
                  <a:tcPr marL="9525" marR="9525" marT="9525" anchor="ctr"/>
                </a:tc>
                <a:tc>
                  <a:txBody>
                    <a:bodyPr/>
                    <a:lstStyle/>
                    <a:p>
                      <a:pPr algn="ctr" fontAlgn="ctr"/>
                      <a:r>
                        <a:rPr lang="en-US" sz="1500" b="1">
                          <a:effectLst/>
                        </a:rPr>
                        <a:t>Students synthesize contrasting/ conflicting information and perspectives to accurately understand problems.</a:t>
                      </a:r>
                      <a:endParaRPr lang="en-US" sz="1500" b="1">
                        <a:effectLst/>
                        <a:latin typeface="Calibri"/>
                      </a:endParaRPr>
                    </a:p>
                  </a:txBody>
                  <a:tcPr marL="9525" marR="9525" marT="9525" anchor="ctr"/>
                </a:tc>
                <a:tc>
                  <a:txBody>
                    <a:bodyPr/>
                    <a:lstStyle/>
                    <a:p>
                      <a:pPr algn="ctr" fontAlgn="ctr"/>
                      <a:r>
                        <a:rPr lang="en-US" sz="1350">
                          <a:effectLst/>
                        </a:rPr>
                        <a:t>Synthesizes in-depth information from relevant sources representing various points of view/ approaches to construct a clear and insightful problem statement with evidence of all relevant contextual factors.</a:t>
                      </a:r>
                      <a:endParaRPr lang="en-US" sz="1350">
                        <a:effectLst/>
                        <a:latin typeface="Calibri"/>
                      </a:endParaRPr>
                    </a:p>
                  </a:txBody>
                  <a:tcPr marL="9525" marR="9525" marT="9525" anchor="ctr"/>
                </a:tc>
                <a:tc>
                  <a:txBody>
                    <a:bodyPr/>
                    <a:lstStyle/>
                    <a:p>
                      <a:pPr algn="ctr" fontAlgn="ctr"/>
                      <a:r>
                        <a:rPr lang="en-US" sz="1350">
                          <a:effectLst/>
                        </a:rPr>
                        <a:t>Presents in-depth information from relevant sources representing various points of view/approaches to construct a problem statement with evidence of most relevant contextual factors, and problem</a:t>
                      </a:r>
                      <a:br>
                        <a:rPr lang="en-US" sz="1350">
                          <a:effectLst/>
                        </a:rPr>
                      </a:br>
                      <a:r>
                        <a:rPr lang="en-US" sz="1350">
                          <a:effectLst/>
                        </a:rPr>
                        <a:t>statement is adequately detailed. </a:t>
                      </a:r>
                      <a:endParaRPr lang="en-US" sz="1350">
                        <a:effectLst/>
                        <a:latin typeface="Calibri"/>
                      </a:endParaRPr>
                    </a:p>
                  </a:txBody>
                  <a:tcPr marL="9525" marR="9525" marT="9525" anchor="ctr"/>
                </a:tc>
                <a:tc>
                  <a:txBody>
                    <a:bodyPr/>
                    <a:lstStyle/>
                    <a:p>
                      <a:pPr algn="ctr" fontAlgn="ctr"/>
                      <a:r>
                        <a:rPr lang="en-US" sz="1350">
                          <a:effectLst/>
                        </a:rPr>
                        <a:t>Presents information from relevant sources representing limited points of view/approaches to demonstrate the ability to construct a problem statement with evidence of most relevant contextual factors, but problem statement is superficial. </a:t>
                      </a:r>
                      <a:endParaRPr lang="en-US" sz="1350">
                        <a:effectLst/>
                        <a:latin typeface="Calibri"/>
                      </a:endParaRPr>
                    </a:p>
                  </a:txBody>
                  <a:tcPr marL="9525" marR="9525" marT="9525" anchor="ctr"/>
                </a:tc>
                <a:tc>
                  <a:txBody>
                    <a:bodyPr/>
                    <a:lstStyle/>
                    <a:p>
                      <a:pPr algn="ctr" fontAlgn="ctr"/>
                      <a:r>
                        <a:rPr lang="en-US" sz="1350">
                          <a:effectLst/>
                        </a:rPr>
                        <a:t>Presents information from  sources representing limited points of view/approaches in identifying a problem statement or related contextual factors. </a:t>
                      </a:r>
                      <a:endParaRPr lang="en-US" sz="1350">
                        <a:effectLst/>
                        <a:latin typeface="Calibri"/>
                      </a:endParaRPr>
                    </a:p>
                  </a:txBody>
                  <a:tcPr marL="9525" marR="9525" marT="9525" anchor="ctr"/>
                </a:tc>
                <a:extLst>
                  <a:ext uri="{0D108BD9-81ED-4DB2-BD59-A6C34878D82A}">
                    <a16:rowId xmlns:a16="http://schemas.microsoft.com/office/drawing/2014/main" val="1292611469"/>
                  </a:ext>
                </a:extLst>
              </a:tr>
              <a:tr h="1293407">
                <a:tc vMerge="1">
                  <a:txBody>
                    <a:bodyPr/>
                    <a:lstStyle/>
                    <a:p>
                      <a:endParaRPr lang="en-US"/>
                    </a:p>
                  </a:txBody>
                  <a:tcPr/>
                </a:tc>
                <a:tc>
                  <a:txBody>
                    <a:bodyPr/>
                    <a:lstStyle/>
                    <a:p>
                      <a:pPr algn="ctr" fontAlgn="ctr"/>
                      <a:r>
                        <a:rPr lang="en-US" sz="1500" b="1">
                          <a:effectLst/>
                        </a:rPr>
                        <a:t>Students apply contextually-appropriate methods and approaches when analyzing and solving problems.</a:t>
                      </a:r>
                      <a:endParaRPr lang="en-US" sz="1500" b="1">
                        <a:effectLst/>
                        <a:latin typeface="Calibri"/>
                      </a:endParaRPr>
                    </a:p>
                  </a:txBody>
                  <a:tcPr marL="9525" marR="9525" marT="9525" anchor="ctr"/>
                </a:tc>
                <a:tc>
                  <a:txBody>
                    <a:bodyPr/>
                    <a:lstStyle/>
                    <a:p>
                      <a:pPr algn="ctr" fontAlgn="ctr"/>
                      <a:r>
                        <a:rPr lang="en-US" sz="1350">
                          <a:effectLst/>
                        </a:rPr>
                        <a:t>Identifies and applies the most appropriate approach(es) for solving the problem that apply within a specific context.</a:t>
                      </a:r>
                      <a:endParaRPr lang="en-US" sz="1350">
                        <a:effectLst/>
                        <a:latin typeface="Calibri"/>
                      </a:endParaRPr>
                    </a:p>
                  </a:txBody>
                  <a:tcPr marL="9525" marR="9525" marT="9525" anchor="ctr"/>
                </a:tc>
                <a:tc>
                  <a:txBody>
                    <a:bodyPr/>
                    <a:lstStyle/>
                    <a:p>
                      <a:pPr algn="ctr" fontAlgn="ctr"/>
                      <a:r>
                        <a:rPr lang="en-US" sz="1350">
                          <a:effectLst/>
                        </a:rPr>
                        <a:t>Identifies multiple approaches for solving the problem, only some of which apply within a specific context. </a:t>
                      </a:r>
                      <a:endParaRPr lang="en-US" sz="1350">
                        <a:effectLst/>
                        <a:latin typeface="Calibri"/>
                      </a:endParaRPr>
                    </a:p>
                  </a:txBody>
                  <a:tcPr marL="9525" marR="9525" marT="9525" anchor="ctr"/>
                </a:tc>
                <a:tc>
                  <a:txBody>
                    <a:bodyPr/>
                    <a:lstStyle/>
                    <a:p>
                      <a:pPr algn="ctr" fontAlgn="ctr"/>
                      <a:r>
                        <a:rPr lang="en-US" sz="1350">
                          <a:effectLst/>
                        </a:rPr>
                        <a:t>Identifies an approach for solving the problem that applies within a specific context. </a:t>
                      </a:r>
                      <a:endParaRPr lang="en-US" sz="1350">
                        <a:effectLst/>
                        <a:latin typeface="Calibri"/>
                      </a:endParaRPr>
                    </a:p>
                  </a:txBody>
                  <a:tcPr marL="9525" marR="9525" marT="9525" anchor="ctr"/>
                </a:tc>
                <a:tc>
                  <a:txBody>
                    <a:bodyPr/>
                    <a:lstStyle/>
                    <a:p>
                      <a:pPr algn="ctr" fontAlgn="ctr"/>
                      <a:r>
                        <a:rPr lang="en-US" sz="1350">
                          <a:effectLst/>
                        </a:rPr>
                        <a:t>Identifies one or more solutions to a problem without regard to a specific context. </a:t>
                      </a:r>
                      <a:endParaRPr lang="en-US" sz="1350">
                        <a:effectLst/>
                        <a:latin typeface="Calibri"/>
                      </a:endParaRPr>
                    </a:p>
                  </a:txBody>
                  <a:tcPr marL="9525" marR="9525" marT="9525" anchor="ctr"/>
                </a:tc>
                <a:extLst>
                  <a:ext uri="{0D108BD9-81ED-4DB2-BD59-A6C34878D82A}">
                    <a16:rowId xmlns:a16="http://schemas.microsoft.com/office/drawing/2014/main" val="2029061520"/>
                  </a:ext>
                </a:extLst>
              </a:tr>
              <a:tr h="1805891">
                <a:tc vMerge="1">
                  <a:txBody>
                    <a:bodyPr/>
                    <a:lstStyle/>
                    <a:p>
                      <a:endParaRPr lang="en-US"/>
                    </a:p>
                  </a:txBody>
                  <a:tcPr/>
                </a:tc>
                <a:tc>
                  <a:txBody>
                    <a:bodyPr/>
                    <a:lstStyle/>
                    <a:p>
                      <a:pPr algn="ctr" fontAlgn="ctr"/>
                      <a:r>
                        <a:rPr lang="en-US" sz="1500" b="1">
                          <a:effectLst/>
                        </a:rPr>
                        <a:t>Students make connections across disciplines and personal experience when solving problems.</a:t>
                      </a:r>
                      <a:endParaRPr lang="en-US" sz="1500" b="1">
                        <a:effectLst/>
                        <a:latin typeface="Calibri"/>
                      </a:endParaRPr>
                    </a:p>
                  </a:txBody>
                  <a:tcPr marL="9525" marR="9525" marT="9525" anchor="ctr"/>
                </a:tc>
                <a:tc>
                  <a:txBody>
                    <a:bodyPr/>
                    <a:lstStyle/>
                    <a:p>
                      <a:pPr algn="ctr" fontAlgn="ctr"/>
                      <a:r>
                        <a:rPr lang="en-US" sz="1350">
                          <a:effectLst/>
                        </a:rPr>
                        <a:t>Independently creates wholes out of multiple parts (synthesizes) or draws conclusions by combining examples, facts, or theories from more than one field of study or perspective. </a:t>
                      </a:r>
                      <a:endParaRPr lang="en-US" sz="1350">
                        <a:effectLst/>
                        <a:latin typeface="Calibri"/>
                      </a:endParaRPr>
                    </a:p>
                  </a:txBody>
                  <a:tcPr marL="9525" marR="9525" marT="9525" anchor="ctr"/>
                </a:tc>
                <a:tc>
                  <a:txBody>
                    <a:bodyPr/>
                    <a:lstStyle/>
                    <a:p>
                      <a:pPr algn="ctr" fontAlgn="ctr"/>
                      <a:r>
                        <a:rPr lang="en-US" sz="1350">
                          <a:effectLst/>
                        </a:rPr>
                        <a:t>Independently connects examples, facts, or theories from more than one field of study or perspective. </a:t>
                      </a:r>
                      <a:endParaRPr lang="en-US" sz="1350">
                        <a:effectLst/>
                        <a:latin typeface="Calibri"/>
                      </a:endParaRPr>
                    </a:p>
                  </a:txBody>
                  <a:tcPr marL="9525" marR="9525" marT="9525" anchor="ctr"/>
                </a:tc>
                <a:tc>
                  <a:txBody>
                    <a:bodyPr/>
                    <a:lstStyle/>
                    <a:p>
                      <a:pPr algn="ctr" fontAlgn="ctr"/>
                      <a:r>
                        <a:rPr lang="en-US" sz="1350">
                          <a:effectLst/>
                        </a:rPr>
                        <a:t>When prompted, connects examples, facts, or theories from more than one field of study or perspective. </a:t>
                      </a:r>
                      <a:endParaRPr lang="en-US" sz="1350">
                        <a:effectLst/>
                        <a:latin typeface="Calibri"/>
                      </a:endParaRPr>
                    </a:p>
                  </a:txBody>
                  <a:tcPr marL="9525" marR="9525" marT="9525" anchor="ctr"/>
                </a:tc>
                <a:tc>
                  <a:txBody>
                    <a:bodyPr/>
                    <a:lstStyle/>
                    <a:p>
                      <a:pPr algn="ctr" fontAlgn="ctr"/>
                      <a:r>
                        <a:rPr lang="en-US" sz="1350">
                          <a:effectLst/>
                        </a:rPr>
                        <a:t>When prompted, presents examples, facts, or theories from more than one field of study or perspective. </a:t>
                      </a:r>
                      <a:endParaRPr lang="en-US" sz="1350">
                        <a:effectLst/>
                        <a:latin typeface="Calibri"/>
                      </a:endParaRPr>
                    </a:p>
                  </a:txBody>
                  <a:tcPr marL="9525" marR="9525" marT="9525" anchor="ctr"/>
                </a:tc>
                <a:extLst>
                  <a:ext uri="{0D108BD9-81ED-4DB2-BD59-A6C34878D82A}">
                    <a16:rowId xmlns:a16="http://schemas.microsoft.com/office/drawing/2014/main" val="3712844796"/>
                  </a:ext>
                </a:extLst>
              </a:tr>
            </a:tbl>
          </a:graphicData>
        </a:graphic>
      </p:graphicFrame>
    </p:spTree>
    <p:extLst>
      <p:ext uri="{BB962C8B-B14F-4D97-AF65-F5344CB8AC3E}">
        <p14:creationId xmlns:p14="http://schemas.microsoft.com/office/powerpoint/2010/main" val="1332312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BF653987-AE6F-426B-9B91-548F1CF5DB35}"/>
              </a:ext>
            </a:extLst>
          </p:cNvPr>
          <p:cNvGraphicFramePr>
            <a:graphicFrameLocks noGrp="1"/>
          </p:cNvGraphicFramePr>
          <p:nvPr>
            <p:extLst>
              <p:ext uri="{D42A27DB-BD31-4B8C-83A1-F6EECF244321}">
                <p14:modId xmlns:p14="http://schemas.microsoft.com/office/powerpoint/2010/main" val="1492033064"/>
              </p:ext>
            </p:extLst>
          </p:nvPr>
        </p:nvGraphicFramePr>
        <p:xfrm>
          <a:off x="356039" y="401714"/>
          <a:ext cx="11544300" cy="5842006"/>
        </p:xfrm>
        <a:graphic>
          <a:graphicData uri="http://schemas.openxmlformats.org/drawingml/2006/table">
            <a:tbl>
              <a:tblPr firstRow="1" bandRow="1">
                <a:tableStyleId>{5C22544A-7EE6-4342-B048-85BDC9FD1C3A}</a:tableStyleId>
              </a:tblPr>
              <a:tblGrid>
                <a:gridCol w="1924050">
                  <a:extLst>
                    <a:ext uri="{9D8B030D-6E8A-4147-A177-3AD203B41FA5}">
                      <a16:colId xmlns:a16="http://schemas.microsoft.com/office/drawing/2014/main" val="3012081637"/>
                    </a:ext>
                  </a:extLst>
                </a:gridCol>
                <a:gridCol w="1924050">
                  <a:extLst>
                    <a:ext uri="{9D8B030D-6E8A-4147-A177-3AD203B41FA5}">
                      <a16:colId xmlns:a16="http://schemas.microsoft.com/office/drawing/2014/main" val="3851040350"/>
                    </a:ext>
                  </a:extLst>
                </a:gridCol>
                <a:gridCol w="1924050">
                  <a:extLst>
                    <a:ext uri="{9D8B030D-6E8A-4147-A177-3AD203B41FA5}">
                      <a16:colId xmlns:a16="http://schemas.microsoft.com/office/drawing/2014/main" val="1300151054"/>
                    </a:ext>
                  </a:extLst>
                </a:gridCol>
                <a:gridCol w="1924050">
                  <a:extLst>
                    <a:ext uri="{9D8B030D-6E8A-4147-A177-3AD203B41FA5}">
                      <a16:colId xmlns:a16="http://schemas.microsoft.com/office/drawing/2014/main" val="831272676"/>
                    </a:ext>
                  </a:extLst>
                </a:gridCol>
                <a:gridCol w="1924050">
                  <a:extLst>
                    <a:ext uri="{9D8B030D-6E8A-4147-A177-3AD203B41FA5}">
                      <a16:colId xmlns:a16="http://schemas.microsoft.com/office/drawing/2014/main" val="3950648976"/>
                    </a:ext>
                  </a:extLst>
                </a:gridCol>
                <a:gridCol w="1924050">
                  <a:extLst>
                    <a:ext uri="{9D8B030D-6E8A-4147-A177-3AD203B41FA5}">
                      <a16:colId xmlns:a16="http://schemas.microsoft.com/office/drawing/2014/main" val="1992270314"/>
                    </a:ext>
                  </a:extLst>
                </a:gridCol>
              </a:tblGrid>
              <a:tr h="1049734">
                <a:tc>
                  <a:txBody>
                    <a:bodyPr/>
                    <a:lstStyle/>
                    <a:p>
                      <a:pPr algn="ctr" fontAlgn="ctr"/>
                      <a:r>
                        <a:rPr lang="en-US" sz="1200">
                          <a:effectLst/>
                        </a:rPr>
                        <a:t>Core Learning Outcome</a:t>
                      </a:r>
                      <a:endParaRPr lang="en-US" sz="1200" b="1">
                        <a:effectLst/>
                        <a:latin typeface="Calibri" panose="020F0502020204030204" pitchFamily="34" charset="0"/>
                      </a:endParaRPr>
                    </a:p>
                  </a:txBody>
                  <a:tcPr marL="9525" marR="9525" marT="9525" anchor="ctr"/>
                </a:tc>
                <a:tc>
                  <a:txBody>
                    <a:bodyPr/>
                    <a:lstStyle/>
                    <a:p>
                      <a:pPr algn="ctr" fontAlgn="ctr"/>
                      <a:r>
                        <a:rPr lang="en-US" sz="1200">
                          <a:effectLst/>
                        </a:rPr>
                        <a:t>Integrative Learning Outcome</a:t>
                      </a:r>
                      <a:endParaRPr lang="en-US" sz="1200" b="1">
                        <a:effectLst/>
                        <a:latin typeface="Calibri" panose="020F0502020204030204" pitchFamily="34" charset="0"/>
                      </a:endParaRPr>
                    </a:p>
                  </a:txBody>
                  <a:tcPr marL="9525" marR="9525" marT="9525" anchor="ctr"/>
                </a:tc>
                <a:tc>
                  <a:txBody>
                    <a:bodyPr/>
                    <a:lstStyle/>
                    <a:p>
                      <a:pPr algn="ctr" fontAlgn="ctr"/>
                      <a:r>
                        <a:rPr lang="en-US" sz="1200">
                          <a:effectLst/>
                        </a:rPr>
                        <a:t>Capstone Level</a:t>
                      </a:r>
                      <a:endParaRPr lang="en-US" sz="1200" b="1">
                        <a:effectLst/>
                        <a:latin typeface="Calibri" panose="020F0502020204030204" pitchFamily="34" charset="0"/>
                      </a:endParaRPr>
                    </a:p>
                  </a:txBody>
                  <a:tcPr marL="9525" marR="9525" marT="9525" anchor="ctr"/>
                </a:tc>
                <a:tc>
                  <a:txBody>
                    <a:bodyPr/>
                    <a:lstStyle/>
                    <a:p>
                      <a:pPr algn="ctr" fontAlgn="ctr"/>
                      <a:r>
                        <a:rPr lang="en-US" sz="1200">
                          <a:effectLst/>
                        </a:rPr>
                        <a:t>Content Level</a:t>
                      </a:r>
                      <a:endParaRPr lang="en-US" sz="1200" b="1">
                        <a:effectLst/>
                        <a:latin typeface="Calibri" panose="020F0502020204030204" pitchFamily="34" charset="0"/>
                      </a:endParaRPr>
                    </a:p>
                  </a:txBody>
                  <a:tcPr marL="9525" marR="9525" marT="9525" anchor="ctr"/>
                </a:tc>
                <a:tc>
                  <a:txBody>
                    <a:bodyPr/>
                    <a:lstStyle/>
                    <a:p>
                      <a:pPr algn="ctr" fontAlgn="ctr"/>
                      <a:r>
                        <a:rPr lang="en-US" sz="1200">
                          <a:effectLst/>
                        </a:rPr>
                        <a:t>Foundational Level</a:t>
                      </a:r>
                      <a:endParaRPr lang="en-US" sz="1200" b="1">
                        <a:effectLst/>
                        <a:latin typeface="Calibri" panose="020F0502020204030204" pitchFamily="34" charset="0"/>
                      </a:endParaRPr>
                    </a:p>
                  </a:txBody>
                  <a:tcPr marL="9525" marR="9525" marT="9525" anchor="ctr"/>
                </a:tc>
                <a:tc>
                  <a:txBody>
                    <a:bodyPr/>
                    <a:lstStyle/>
                    <a:p>
                      <a:pPr algn="ctr" fontAlgn="ctr"/>
                      <a:r>
                        <a:rPr lang="en-US" sz="1200">
                          <a:effectLst/>
                        </a:rPr>
                        <a:t>Incoming Level</a:t>
                      </a:r>
                      <a:endParaRPr lang="en-US" sz="1200" b="1">
                        <a:effectLst/>
                        <a:latin typeface="Calibri" panose="020F0502020204030204" pitchFamily="34" charset="0"/>
                      </a:endParaRPr>
                    </a:p>
                  </a:txBody>
                  <a:tcPr marL="9525" marR="9525" marT="9525" anchor="ctr"/>
                </a:tc>
                <a:extLst>
                  <a:ext uri="{0D108BD9-81ED-4DB2-BD59-A6C34878D82A}">
                    <a16:rowId xmlns:a16="http://schemas.microsoft.com/office/drawing/2014/main" val="2397700879"/>
                  </a:ext>
                </a:extLst>
              </a:tr>
              <a:tr h="4792272">
                <a:tc>
                  <a:txBody>
                    <a:bodyPr/>
                    <a:lstStyle/>
                    <a:p>
                      <a:pPr algn="ctr" fontAlgn="ctr"/>
                      <a:r>
                        <a:rPr lang="en-US" sz="2400" b="1">
                          <a:effectLst/>
                        </a:rPr>
                        <a:t>MCLA’s graduates are active, engaged, and ethical individuals.</a:t>
                      </a:r>
                      <a:endParaRPr lang="en-US" sz="2400" b="1">
                        <a:effectLst/>
                        <a:latin typeface="Calibri" panose="020F0502020204030204" pitchFamily="34" charset="0"/>
                      </a:endParaRPr>
                    </a:p>
                  </a:txBody>
                  <a:tcPr marL="9525" marR="9525" marT="9525" anchor="ctr"/>
                </a:tc>
                <a:tc>
                  <a:txBody>
                    <a:bodyPr/>
                    <a:lstStyle/>
                    <a:p>
                      <a:pPr algn="ctr" fontAlgn="ctr"/>
                      <a:r>
                        <a:rPr lang="en-US" sz="1500" b="1">
                          <a:effectLst/>
                        </a:rPr>
                        <a:t>Students engage in meaningful self-reflection and evaluation of their own learning and contributions.</a:t>
                      </a:r>
                      <a:endParaRPr lang="en-US" sz="1500" b="1">
                        <a:effectLst/>
                        <a:latin typeface="Calibri"/>
                      </a:endParaRPr>
                    </a:p>
                  </a:txBody>
                  <a:tcPr marL="9525" marR="9525" marT="9525" anchor="ctr"/>
                </a:tc>
                <a:tc>
                  <a:txBody>
                    <a:bodyPr/>
                    <a:lstStyle/>
                    <a:p>
                      <a:pPr algn="ctr" fontAlgn="ctr"/>
                      <a:r>
                        <a:rPr lang="en-US" sz="1350">
                          <a:effectLst/>
                        </a:rPr>
                        <a:t>Envisions a future self that builds on past experiences across multiple and diverse contexts (e.g., works with ambiguity and risk, deals with frustration, considers ethical frameworks).  Makes contributions to the learning community based on evaluation of strengths.</a:t>
                      </a:r>
                      <a:endParaRPr lang="en-US" sz="1350">
                        <a:effectLst/>
                        <a:latin typeface="Calibri"/>
                      </a:endParaRPr>
                    </a:p>
                  </a:txBody>
                  <a:tcPr marL="9525" marR="9525" marT="9525" anchor="ctr"/>
                </a:tc>
                <a:tc>
                  <a:txBody>
                    <a:bodyPr/>
                    <a:lstStyle/>
                    <a:p>
                      <a:pPr algn="ctr" fontAlgn="ctr"/>
                      <a:r>
                        <a:rPr lang="en-US" sz="1350">
                          <a:effectLst/>
                        </a:rPr>
                        <a:t>Evaluates changes in own learning process over time. Identifies key recurring factors  in their own effectiveness (e.g., works with ambiguity and risk, deals with frustration, considers ethical frameworks) and ways to address these factors.</a:t>
                      </a:r>
                      <a:endParaRPr lang="en-US" sz="1350">
                        <a:effectLst/>
                        <a:latin typeface="Calibri"/>
                      </a:endParaRPr>
                    </a:p>
                  </a:txBody>
                  <a:tcPr marL="9525" marR="9525" marT="9525" anchor="ctr"/>
                </a:tc>
                <a:tc>
                  <a:txBody>
                    <a:bodyPr/>
                    <a:lstStyle/>
                    <a:p>
                      <a:pPr algn="ctr" fontAlgn="ctr"/>
                      <a:r>
                        <a:rPr lang="en-US" sz="1350">
                          <a:effectLst/>
                        </a:rPr>
                        <a:t>Articulates strengths and challenges within specific performances or events. Begins to identify ways to increase effectiveness in future contexts.</a:t>
                      </a:r>
                      <a:endParaRPr lang="en-US" sz="1350">
                        <a:effectLst/>
                        <a:latin typeface="Calibri"/>
                      </a:endParaRPr>
                    </a:p>
                  </a:txBody>
                  <a:tcPr marL="9525" marR="9525" marT="9525" anchor="ctr"/>
                </a:tc>
                <a:tc>
                  <a:txBody>
                    <a:bodyPr/>
                    <a:lstStyle/>
                    <a:p>
                      <a:pPr algn="ctr" fontAlgn="ctr"/>
                      <a:r>
                        <a:rPr lang="en-US" sz="1350">
                          <a:effectLst/>
                        </a:rPr>
                        <a:t>Describes own performances with general descriptors of success and failure.</a:t>
                      </a:r>
                      <a:endParaRPr lang="en-US" sz="1350">
                        <a:effectLst/>
                        <a:latin typeface="Calibri"/>
                      </a:endParaRPr>
                    </a:p>
                  </a:txBody>
                  <a:tcPr marL="9525" marR="9525" marT="9525" anchor="ctr"/>
                </a:tc>
                <a:extLst>
                  <a:ext uri="{0D108BD9-81ED-4DB2-BD59-A6C34878D82A}">
                    <a16:rowId xmlns:a16="http://schemas.microsoft.com/office/drawing/2014/main" val="831579772"/>
                  </a:ext>
                </a:extLst>
              </a:tr>
            </a:tbl>
          </a:graphicData>
        </a:graphic>
      </p:graphicFrame>
    </p:spTree>
    <p:extLst>
      <p:ext uri="{BB962C8B-B14F-4D97-AF65-F5344CB8AC3E}">
        <p14:creationId xmlns:p14="http://schemas.microsoft.com/office/powerpoint/2010/main" val="869839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0" name="Rectangle 19">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2">
            <a:extLst>
              <a:ext uri="{FF2B5EF4-FFF2-40B4-BE49-F238E27FC236}">
                <a16:creationId xmlns:a16="http://schemas.microsoft.com/office/drawing/2014/main" id="{D2846103-988B-4622-8675-512A8E98B47C}"/>
              </a:ext>
            </a:extLst>
          </p:cNvPr>
          <p:cNvPicPr>
            <a:picLocks noChangeAspect="1"/>
          </p:cNvPicPr>
          <p:nvPr/>
        </p:nvPicPr>
        <p:blipFill rotWithShape="1">
          <a:blip r:embed="rId2"/>
          <a:srcRect l="42762" t="24411" r="6596" b="24361"/>
          <a:stretch/>
        </p:blipFill>
        <p:spPr>
          <a:xfrm>
            <a:off x="676008" y="1449426"/>
            <a:ext cx="7901453" cy="4656213"/>
          </a:xfrm>
          <a:prstGeom prst="rect">
            <a:avLst/>
          </a:prstGeom>
        </p:spPr>
      </p:pic>
      <p:sp>
        <p:nvSpPr>
          <p:cNvPr id="19" name="Title 1">
            <a:extLst>
              <a:ext uri="{FF2B5EF4-FFF2-40B4-BE49-F238E27FC236}">
                <a16:creationId xmlns:a16="http://schemas.microsoft.com/office/drawing/2014/main" id="{E0AC97D0-ABB7-6D4D-97E4-BCBDFF2DB816}"/>
              </a:ext>
            </a:extLst>
          </p:cNvPr>
          <p:cNvSpPr txBox="1">
            <a:spLocks/>
          </p:cNvSpPr>
          <p:nvPr/>
        </p:nvSpPr>
        <p:spPr>
          <a:xfrm>
            <a:off x="1796142" y="611060"/>
            <a:ext cx="8596668" cy="13208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b="1"/>
              <a:t>Revised Core Structure</a:t>
            </a:r>
            <a:endParaRPr lang="en-US"/>
          </a:p>
        </p:txBody>
      </p:sp>
      <p:sp>
        <p:nvSpPr>
          <p:cNvPr id="3" name="Left Brace 2">
            <a:extLst>
              <a:ext uri="{FF2B5EF4-FFF2-40B4-BE49-F238E27FC236}">
                <a16:creationId xmlns:a16="http://schemas.microsoft.com/office/drawing/2014/main" id="{0DFB4CC9-6E00-CC41-81D0-840B15755AFD}"/>
              </a:ext>
            </a:extLst>
          </p:cNvPr>
          <p:cNvSpPr/>
          <p:nvPr/>
        </p:nvSpPr>
        <p:spPr>
          <a:xfrm rot="10800000">
            <a:off x="8320313" y="1366346"/>
            <a:ext cx="859972" cy="4822371"/>
          </a:xfrm>
          <a:prstGeom prst="leftBrace">
            <a:avLst>
              <a:gd name="adj1" fmla="val 8333"/>
              <a:gd name="adj2" fmla="val 59030"/>
            </a:avLst>
          </a:prstGeom>
          <a:noFill/>
          <a:ln>
            <a:solidFill>
              <a:schemeClr val="accent2"/>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4" name="TextBox 3">
            <a:extLst>
              <a:ext uri="{FF2B5EF4-FFF2-40B4-BE49-F238E27FC236}">
                <a16:creationId xmlns:a16="http://schemas.microsoft.com/office/drawing/2014/main" id="{14320441-FE02-3147-B492-100773FADC23}"/>
              </a:ext>
            </a:extLst>
          </p:cNvPr>
          <p:cNvSpPr txBox="1"/>
          <p:nvPr/>
        </p:nvSpPr>
        <p:spPr>
          <a:xfrm>
            <a:off x="9165890" y="2295558"/>
            <a:ext cx="2350102" cy="4247317"/>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US"/>
              <a:t>Developmental Opportunities for Integrative Learning</a:t>
            </a:r>
          </a:p>
          <a:p>
            <a:pPr marL="285750" indent="-285750">
              <a:buFont typeface="Arial" panose="020B0604020202020204" pitchFamily="34" charset="0"/>
              <a:buChar char="•"/>
            </a:pPr>
            <a:r>
              <a:rPr lang="en-US"/>
              <a:t>Fully Aligned Student Learning Outcomes</a:t>
            </a:r>
          </a:p>
          <a:p>
            <a:pPr marL="285750" indent="-285750">
              <a:buFont typeface="Arial" panose="020B0604020202020204" pitchFamily="34" charset="0"/>
              <a:buChar char="•"/>
            </a:pPr>
            <a:endParaRPr lang="en-US"/>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i="1">
                <a:ea typeface="+mn-lt"/>
                <a:cs typeface="+mn-lt"/>
              </a:rPr>
              <a:t>This Core Structure Map is also found in BOT retreat handout folder.</a:t>
            </a:r>
            <a:endParaRPr lang="en-US"/>
          </a:p>
          <a:p>
            <a:pPr marL="285750" indent="-285750">
              <a:buFont typeface="Arial" panose="020B0604020202020204" pitchFamily="34" charset="0"/>
              <a:buChar char="•"/>
            </a:pPr>
            <a:endParaRPr lang="en-US"/>
          </a:p>
        </p:txBody>
      </p:sp>
    </p:spTree>
    <p:extLst>
      <p:ext uri="{BB962C8B-B14F-4D97-AF65-F5344CB8AC3E}">
        <p14:creationId xmlns:p14="http://schemas.microsoft.com/office/powerpoint/2010/main" val="390710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96078-6A89-4ECC-AF14-F6FE1C837CD3}"/>
              </a:ext>
            </a:extLst>
          </p:cNvPr>
          <p:cNvSpPr>
            <a:spLocks noGrp="1"/>
          </p:cNvSpPr>
          <p:nvPr>
            <p:ph type="title"/>
          </p:nvPr>
        </p:nvSpPr>
        <p:spPr/>
        <p:txBody>
          <a:bodyPr/>
          <a:lstStyle/>
          <a:p>
            <a:pPr algn="ctr"/>
            <a:r>
              <a:rPr lang="en-US" b="1">
                <a:ea typeface="+mj-lt"/>
                <a:cs typeface="+mj-lt"/>
              </a:rPr>
              <a:t>New Elements</a:t>
            </a:r>
            <a:r>
              <a:rPr lang="en-US">
                <a:ea typeface="+mj-lt"/>
                <a:cs typeface="+mj-lt"/>
              </a:rPr>
              <a:t> </a:t>
            </a:r>
            <a:endParaRPr lang="en-US"/>
          </a:p>
        </p:txBody>
      </p:sp>
      <p:sp>
        <p:nvSpPr>
          <p:cNvPr id="3" name="Content Placeholder 2">
            <a:extLst>
              <a:ext uri="{FF2B5EF4-FFF2-40B4-BE49-F238E27FC236}">
                <a16:creationId xmlns:a16="http://schemas.microsoft.com/office/drawing/2014/main" id="{123B70BA-B1A0-4B51-9A13-66EF9BB73975}"/>
              </a:ext>
            </a:extLst>
          </p:cNvPr>
          <p:cNvSpPr>
            <a:spLocks noGrp="1"/>
          </p:cNvSpPr>
          <p:nvPr>
            <p:ph idx="1"/>
          </p:nvPr>
        </p:nvSpPr>
        <p:spPr>
          <a:xfrm>
            <a:off x="677334" y="1300267"/>
            <a:ext cx="8596668" cy="4950030"/>
          </a:xfrm>
        </p:spPr>
        <p:txBody>
          <a:bodyPr vert="horz" lIns="91440" tIns="45720" rIns="91440" bIns="45720" rtlCol="0" anchor="t">
            <a:normAutofit fontScale="92500" lnSpcReduction="20000"/>
          </a:bodyPr>
          <a:lstStyle/>
          <a:p>
            <a:r>
              <a:rPr lang="en-US" sz="3200">
                <a:ea typeface="+mn-lt"/>
                <a:cs typeface="+mn-lt"/>
              </a:rPr>
              <a:t>New Courses</a:t>
            </a:r>
          </a:p>
          <a:p>
            <a:pPr lvl="1"/>
            <a:r>
              <a:rPr lang="en-US" sz="3000">
                <a:ea typeface="+mn-lt"/>
                <a:cs typeface="+mn-lt"/>
              </a:rPr>
              <a:t>Health &amp; Wellness</a:t>
            </a:r>
          </a:p>
          <a:p>
            <a:pPr lvl="1"/>
            <a:r>
              <a:rPr lang="en-US" sz="3000">
                <a:ea typeface="+mn-lt"/>
                <a:cs typeface="+mn-lt"/>
              </a:rPr>
              <a:t>First-Year Seminar</a:t>
            </a:r>
          </a:p>
          <a:p>
            <a:pPr lvl="1"/>
            <a:r>
              <a:rPr lang="en-US" sz="3000">
                <a:ea typeface="+mn-lt"/>
                <a:cs typeface="+mn-lt"/>
              </a:rPr>
              <a:t>Language, Culture &amp; Communication</a:t>
            </a:r>
          </a:p>
          <a:p>
            <a:pPr lvl="1"/>
            <a:r>
              <a:rPr lang="en-US" sz="3000">
                <a:ea typeface="+mn-lt"/>
                <a:cs typeface="+mn-lt"/>
              </a:rPr>
              <a:t>Integrative Capstone</a:t>
            </a:r>
          </a:p>
          <a:p>
            <a:pPr marL="457200" lvl="1" indent="0">
              <a:buNone/>
            </a:pPr>
            <a:endParaRPr lang="en-US" sz="3000">
              <a:ea typeface="+mn-lt"/>
              <a:cs typeface="+mn-lt"/>
            </a:endParaRPr>
          </a:p>
          <a:p>
            <a:r>
              <a:rPr lang="en-US" sz="3200">
                <a:ea typeface="+mn-lt"/>
                <a:cs typeface="+mn-lt"/>
              </a:rPr>
              <a:t>Infused Throughout</a:t>
            </a:r>
          </a:p>
          <a:p>
            <a:pPr lvl="1"/>
            <a:r>
              <a:rPr lang="en-US" sz="3000">
                <a:ea typeface="+mn-lt"/>
                <a:cs typeface="+mn-lt"/>
              </a:rPr>
              <a:t>Civic Learning/Engagement</a:t>
            </a:r>
            <a:endParaRPr lang="en-US" sz="3000"/>
          </a:p>
          <a:p>
            <a:pPr lvl="1"/>
            <a:r>
              <a:rPr lang="en-US" sz="3000">
                <a:ea typeface="+mn-lt"/>
                <a:cs typeface="+mn-lt"/>
              </a:rPr>
              <a:t>Diversity, Equity, and Inclusion</a:t>
            </a:r>
            <a:endParaRPr lang="en-US" sz="3000"/>
          </a:p>
          <a:p>
            <a:pPr lvl="1"/>
            <a:r>
              <a:rPr lang="en-US" sz="3000"/>
              <a:t>High Impact Practices</a:t>
            </a:r>
          </a:p>
          <a:p>
            <a:pPr marL="0" indent="0">
              <a:buNone/>
            </a:pPr>
            <a:endParaRPr lang="en-US" sz="3200"/>
          </a:p>
          <a:p>
            <a:pPr marL="0" indent="0">
              <a:buNone/>
            </a:pPr>
            <a:endParaRPr lang="en-US" sz="3200"/>
          </a:p>
          <a:p>
            <a:endParaRPr lang="en-US"/>
          </a:p>
        </p:txBody>
      </p:sp>
    </p:spTree>
    <p:extLst>
      <p:ext uri="{BB962C8B-B14F-4D97-AF65-F5344CB8AC3E}">
        <p14:creationId xmlns:p14="http://schemas.microsoft.com/office/powerpoint/2010/main" val="6173097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6582886-877C-4AEC-A77F-8055EB9A0C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sp>
          <p:nvSpPr>
            <p:cNvPr id="9" name="Freeform 14">
              <a:extLst>
                <a:ext uri="{FF2B5EF4-FFF2-40B4-BE49-F238E27FC236}">
                  <a16:creationId xmlns:a16="http://schemas.microsoft.com/office/drawing/2014/main" id="{171A838D-27EA-485C-9A80-DCE624AB30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0" name="Straight Connector 9">
              <a:extLst>
                <a:ext uri="{FF2B5EF4-FFF2-40B4-BE49-F238E27FC236}">
                  <a16:creationId xmlns:a16="http://schemas.microsoft.com/office/drawing/2014/main" id="{9059F313-A1BB-425E-9626-2BD43CAC648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19ABF76A-A1AE-44BB-9ECB-D55D2FE29BF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5B6D2EC4-82D3-43B8-82D6-028CB43456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520034CE-71F9-4E0F-94D8-99335CB852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1926C6C0-16F7-4CDC-B481-2D19B2F3BF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042CE423-CE6E-4EE9-91F2-3E40EFB40A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699BB4BD-31D7-434C-A6DB-E2CF3ACF60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23D406B8-656A-4D8B-91D0-BF4202C86F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83F4BFB6-D6B8-446C-8E17-3D54DCA9FF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0" name="Rectangle 19">
            <a:extLst>
              <a:ext uri="{FF2B5EF4-FFF2-40B4-BE49-F238E27FC236}">
                <a16:creationId xmlns:a16="http://schemas.microsoft.com/office/drawing/2014/main" id="{9179DE42-5613-4B35-A1E6-6CCBAA13C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EB898B32-3891-4C3A-8F58-C5969D2E90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4AE4806D-B8F9-4679-A68A-9BD21C01A3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52FB45E9-914E-4471-AC87-E475CD517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5">
            <a:extLst>
              <a:ext uri="{FF2B5EF4-FFF2-40B4-BE49-F238E27FC236}">
                <a16:creationId xmlns:a16="http://schemas.microsoft.com/office/drawing/2014/main" id="{C310626D-5743-49D4-8F7D-88C4F8F05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Isosceles Triangle 29">
            <a:extLst>
              <a:ext uri="{FF2B5EF4-FFF2-40B4-BE49-F238E27FC236}">
                <a16:creationId xmlns:a16="http://schemas.microsoft.com/office/drawing/2014/main" id="{3C195FC1-B568-4C72-9902-34CB35DDD7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7">
            <a:extLst>
              <a:ext uri="{FF2B5EF4-FFF2-40B4-BE49-F238E27FC236}">
                <a16:creationId xmlns:a16="http://schemas.microsoft.com/office/drawing/2014/main" id="{EF2BDF77-362C-43F0-8CBB-A969EC2AE0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33">
            <a:extLst>
              <a:ext uri="{FF2B5EF4-FFF2-40B4-BE49-F238E27FC236}">
                <a16:creationId xmlns:a16="http://schemas.microsoft.com/office/drawing/2014/main" id="{4BE96B01-3929-432D-B8C2-ADBCB74C2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Shape 35">
            <a:extLst>
              <a:ext uri="{FF2B5EF4-FFF2-40B4-BE49-F238E27FC236}">
                <a16:creationId xmlns:a16="http://schemas.microsoft.com/office/drawing/2014/main" id="{2A6FCDE6-CDE2-4C51-B18E-A95CFB6797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16287"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B615A16-22BE-4100-9C72-DFD9B9826237}"/>
              </a:ext>
            </a:extLst>
          </p:cNvPr>
          <p:cNvSpPr>
            <a:spLocks noGrp="1"/>
          </p:cNvSpPr>
          <p:nvPr>
            <p:ph type="title"/>
          </p:nvPr>
        </p:nvSpPr>
        <p:spPr>
          <a:xfrm>
            <a:off x="4419136" y="1020871"/>
            <a:ext cx="7635315" cy="2849671"/>
          </a:xfrm>
        </p:spPr>
        <p:txBody>
          <a:bodyPr vert="horz" lIns="91440" tIns="45720" rIns="91440" bIns="45720" rtlCol="0" anchor="b">
            <a:normAutofit fontScale="90000"/>
          </a:bodyPr>
          <a:lstStyle/>
          <a:p>
            <a:r>
              <a:rPr lang="en-US" sz="8800">
                <a:solidFill>
                  <a:srgbClr val="FFFFFF"/>
                </a:solidFill>
                <a:latin typeface="Open sans"/>
              </a:rPr>
              <a:t>Diversity, Equity, and Inclusion</a:t>
            </a:r>
            <a:endParaRPr lang="en-US"/>
          </a:p>
        </p:txBody>
      </p:sp>
      <p:sp>
        <p:nvSpPr>
          <p:cNvPr id="3" name="Text Placeholder 2">
            <a:extLst>
              <a:ext uri="{FF2B5EF4-FFF2-40B4-BE49-F238E27FC236}">
                <a16:creationId xmlns:a16="http://schemas.microsoft.com/office/drawing/2014/main" id="{40B6D70D-312E-4B23-9B23-E217DFE22EA0}"/>
              </a:ext>
            </a:extLst>
          </p:cNvPr>
          <p:cNvSpPr>
            <a:spLocks noGrp="1"/>
          </p:cNvSpPr>
          <p:nvPr>
            <p:ph type="body" idx="1"/>
          </p:nvPr>
        </p:nvSpPr>
        <p:spPr>
          <a:xfrm>
            <a:off x="4456386" y="3962088"/>
            <a:ext cx="6203795" cy="1186108"/>
          </a:xfrm>
        </p:spPr>
        <p:txBody>
          <a:bodyPr vert="horz" lIns="91440" tIns="45720" rIns="91440" bIns="45720" rtlCol="0" anchor="t">
            <a:noAutofit/>
          </a:bodyPr>
          <a:lstStyle/>
          <a:p>
            <a:r>
              <a:rPr lang="en-US" sz="4000">
                <a:solidFill>
                  <a:srgbClr val="FFFFFF"/>
                </a:solidFill>
                <a:latin typeface="Open sans"/>
              </a:rPr>
              <a:t>Embedding initiatives at all levels.</a:t>
            </a:r>
            <a:endParaRPr lang="en-US"/>
          </a:p>
        </p:txBody>
      </p:sp>
      <p:sp>
        <p:nvSpPr>
          <p:cNvPr id="38" name="Isosceles Triangle 37">
            <a:extLst>
              <a:ext uri="{FF2B5EF4-FFF2-40B4-BE49-F238E27FC236}">
                <a16:creationId xmlns:a16="http://schemas.microsoft.com/office/drawing/2014/main" id="{9D2E8756-2465-473A-BA2A-2DB1D6224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62562"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42353650"/>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61D38-9F24-4433-8712-0A08E20C2154}"/>
              </a:ext>
            </a:extLst>
          </p:cNvPr>
          <p:cNvSpPr>
            <a:spLocks noGrp="1"/>
          </p:cNvSpPr>
          <p:nvPr>
            <p:ph type="title"/>
          </p:nvPr>
        </p:nvSpPr>
        <p:spPr/>
        <p:txBody>
          <a:bodyPr/>
          <a:lstStyle/>
          <a:p>
            <a:pPr algn="ctr"/>
            <a:r>
              <a:rPr lang="en-US" b="1"/>
              <a:t>DEI in MCLA's Core Curriculum</a:t>
            </a:r>
            <a:endParaRPr lang="en-US"/>
          </a:p>
        </p:txBody>
      </p:sp>
      <p:sp>
        <p:nvSpPr>
          <p:cNvPr id="3" name="Content Placeholder 2">
            <a:extLst>
              <a:ext uri="{FF2B5EF4-FFF2-40B4-BE49-F238E27FC236}">
                <a16:creationId xmlns:a16="http://schemas.microsoft.com/office/drawing/2014/main" id="{097852C5-2A30-4D78-AD52-7FC51A1F58FB}"/>
              </a:ext>
            </a:extLst>
          </p:cNvPr>
          <p:cNvSpPr>
            <a:spLocks noGrp="1"/>
          </p:cNvSpPr>
          <p:nvPr>
            <p:ph idx="1"/>
          </p:nvPr>
        </p:nvSpPr>
        <p:spPr>
          <a:xfrm>
            <a:off x="677334" y="1496912"/>
            <a:ext cx="8596668" cy="4544450"/>
          </a:xfrm>
        </p:spPr>
        <p:txBody>
          <a:bodyPr vert="horz" lIns="91440" tIns="45720" rIns="91440" bIns="45720" rtlCol="0" anchor="t">
            <a:noAutofit/>
          </a:bodyPr>
          <a:lstStyle/>
          <a:p>
            <a:r>
              <a:rPr lang="en-US" sz="2400" b="1">
                <a:ea typeface="+mn-lt"/>
                <a:cs typeface="+mn-lt"/>
              </a:rPr>
              <a:t>DEI is an essential aspect of the broader Integrative Learning Framework</a:t>
            </a:r>
            <a:endParaRPr lang="en-US" sz="2400" b="1"/>
          </a:p>
          <a:p>
            <a:pPr lvl="1"/>
            <a:r>
              <a:rPr lang="en-US" sz="2200" b="1"/>
              <a:t>Infused throughout the SLOs at all levels, in all domains</a:t>
            </a:r>
          </a:p>
          <a:p>
            <a:r>
              <a:rPr lang="en-US" sz="2400" b="1"/>
              <a:t>Partnership with the Center for Teaching &amp; Learning to support the development of Core courses</a:t>
            </a:r>
          </a:p>
          <a:p>
            <a:pPr lvl="1"/>
            <a:r>
              <a:rPr lang="en-US" sz="2000" b="1"/>
              <a:t>Capstone Development Workshop</a:t>
            </a:r>
          </a:p>
          <a:p>
            <a:pPr lvl="2"/>
            <a:r>
              <a:rPr lang="en-US" sz="1800" b="1"/>
              <a:t>Example: Capstone Course in Computer Science</a:t>
            </a:r>
          </a:p>
          <a:p>
            <a:pPr lvl="1"/>
            <a:r>
              <a:rPr lang="en-US" sz="2000" b="1"/>
              <a:t>First Year Seminar Development Workshop</a:t>
            </a:r>
          </a:p>
          <a:p>
            <a:pPr lvl="1"/>
            <a:r>
              <a:rPr lang="en-US" sz="2000" b="1"/>
              <a:t>Anti-Racist Pedagogies Faculty Learning Community</a:t>
            </a:r>
          </a:p>
          <a:p>
            <a:r>
              <a:rPr lang="en-US" sz="2400" b="1"/>
              <a:t>Designated Seat for Chief Diversity Officer on the Core Curriculum Steering Committee</a:t>
            </a:r>
          </a:p>
          <a:p>
            <a:pPr lvl="1"/>
            <a:endParaRPr lang="en-US" b="1"/>
          </a:p>
          <a:p>
            <a:pPr lvl="1"/>
            <a:endParaRPr lang="en-US" b="1"/>
          </a:p>
          <a:p>
            <a:pPr marL="0" indent="0">
              <a:buNone/>
            </a:pPr>
            <a:endParaRPr lang="en-US"/>
          </a:p>
        </p:txBody>
      </p:sp>
    </p:spTree>
    <p:extLst>
      <p:ext uri="{BB962C8B-B14F-4D97-AF65-F5344CB8AC3E}">
        <p14:creationId xmlns:p14="http://schemas.microsoft.com/office/powerpoint/2010/main" val="38315918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6582886-877C-4AEC-A77F-8055EB9A0C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sp>
          <p:nvSpPr>
            <p:cNvPr id="9" name="Freeform 14">
              <a:extLst>
                <a:ext uri="{FF2B5EF4-FFF2-40B4-BE49-F238E27FC236}">
                  <a16:creationId xmlns:a16="http://schemas.microsoft.com/office/drawing/2014/main" id="{171A838D-27EA-485C-9A80-DCE624AB30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0" name="Straight Connector 9">
              <a:extLst>
                <a:ext uri="{FF2B5EF4-FFF2-40B4-BE49-F238E27FC236}">
                  <a16:creationId xmlns:a16="http://schemas.microsoft.com/office/drawing/2014/main" id="{9059F313-A1BB-425E-9626-2BD43CAC648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19ABF76A-A1AE-44BB-9ECB-D55D2FE29BF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5B6D2EC4-82D3-43B8-82D6-028CB43456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520034CE-71F9-4E0F-94D8-99335CB852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1926C6C0-16F7-4CDC-B481-2D19B2F3BF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042CE423-CE6E-4EE9-91F2-3E40EFB40A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699BB4BD-31D7-434C-A6DB-E2CF3ACF60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23D406B8-656A-4D8B-91D0-BF4202C86F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83F4BFB6-D6B8-446C-8E17-3D54DCA9FF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0" name="Rectangle 19">
            <a:extLst>
              <a:ext uri="{FF2B5EF4-FFF2-40B4-BE49-F238E27FC236}">
                <a16:creationId xmlns:a16="http://schemas.microsoft.com/office/drawing/2014/main" id="{9179DE42-5613-4B35-A1E6-6CCBAA13C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EB898B32-3891-4C3A-8F58-C5969D2E90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4AE4806D-B8F9-4679-A68A-9BD21C01A3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52FB45E9-914E-4471-AC87-E475CD517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5">
            <a:extLst>
              <a:ext uri="{FF2B5EF4-FFF2-40B4-BE49-F238E27FC236}">
                <a16:creationId xmlns:a16="http://schemas.microsoft.com/office/drawing/2014/main" id="{C310626D-5743-49D4-8F7D-88C4F8F05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Isosceles Triangle 29">
            <a:extLst>
              <a:ext uri="{FF2B5EF4-FFF2-40B4-BE49-F238E27FC236}">
                <a16:creationId xmlns:a16="http://schemas.microsoft.com/office/drawing/2014/main" id="{3C195FC1-B568-4C72-9902-34CB35DDD7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7">
            <a:extLst>
              <a:ext uri="{FF2B5EF4-FFF2-40B4-BE49-F238E27FC236}">
                <a16:creationId xmlns:a16="http://schemas.microsoft.com/office/drawing/2014/main" id="{EF2BDF77-362C-43F0-8CBB-A969EC2AE0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33">
            <a:extLst>
              <a:ext uri="{FF2B5EF4-FFF2-40B4-BE49-F238E27FC236}">
                <a16:creationId xmlns:a16="http://schemas.microsoft.com/office/drawing/2014/main" id="{4BE96B01-3929-432D-B8C2-ADBCB74C2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Shape 35">
            <a:extLst>
              <a:ext uri="{FF2B5EF4-FFF2-40B4-BE49-F238E27FC236}">
                <a16:creationId xmlns:a16="http://schemas.microsoft.com/office/drawing/2014/main" id="{2A6FCDE6-CDE2-4C51-B18E-A95CFB6797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16287"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B615A16-22BE-4100-9C72-DFD9B9826237}"/>
              </a:ext>
            </a:extLst>
          </p:cNvPr>
          <p:cNvSpPr>
            <a:spLocks noGrp="1"/>
          </p:cNvSpPr>
          <p:nvPr>
            <p:ph type="title"/>
          </p:nvPr>
        </p:nvSpPr>
        <p:spPr>
          <a:xfrm>
            <a:off x="4419136" y="1020871"/>
            <a:ext cx="6960759" cy="2849671"/>
          </a:xfrm>
        </p:spPr>
        <p:txBody>
          <a:bodyPr vert="horz" lIns="91440" tIns="45720" rIns="91440" bIns="45720" rtlCol="0" anchor="b">
            <a:normAutofit/>
          </a:bodyPr>
          <a:lstStyle/>
          <a:p>
            <a:r>
              <a:rPr lang="en-US" sz="8800">
                <a:solidFill>
                  <a:srgbClr val="FFFFFF"/>
                </a:solidFill>
                <a:latin typeface="Open sans"/>
              </a:rPr>
              <a:t>Where are we now?</a:t>
            </a:r>
            <a:endParaRPr lang="en-US"/>
          </a:p>
        </p:txBody>
      </p:sp>
      <p:sp>
        <p:nvSpPr>
          <p:cNvPr id="3" name="Text Placeholder 2">
            <a:extLst>
              <a:ext uri="{FF2B5EF4-FFF2-40B4-BE49-F238E27FC236}">
                <a16:creationId xmlns:a16="http://schemas.microsoft.com/office/drawing/2014/main" id="{40B6D70D-312E-4B23-9B23-E217DFE22EA0}"/>
              </a:ext>
            </a:extLst>
          </p:cNvPr>
          <p:cNvSpPr>
            <a:spLocks noGrp="1"/>
          </p:cNvSpPr>
          <p:nvPr>
            <p:ph type="body" idx="1"/>
          </p:nvPr>
        </p:nvSpPr>
        <p:spPr>
          <a:xfrm>
            <a:off x="4456386" y="3962088"/>
            <a:ext cx="6203795" cy="1186108"/>
          </a:xfrm>
        </p:spPr>
        <p:txBody>
          <a:bodyPr vert="horz" lIns="91440" tIns="45720" rIns="91440" bIns="45720" rtlCol="0" anchor="t">
            <a:noAutofit/>
          </a:bodyPr>
          <a:lstStyle/>
          <a:p>
            <a:r>
              <a:rPr lang="en-US" sz="4000">
                <a:solidFill>
                  <a:srgbClr val="FFFFFF"/>
                </a:solidFill>
                <a:latin typeface="Open sans"/>
              </a:rPr>
              <a:t>The work continues.</a:t>
            </a:r>
            <a:endParaRPr lang="en-US"/>
          </a:p>
        </p:txBody>
      </p:sp>
      <p:sp>
        <p:nvSpPr>
          <p:cNvPr id="38" name="Isosceles Triangle 37">
            <a:extLst>
              <a:ext uri="{FF2B5EF4-FFF2-40B4-BE49-F238E27FC236}">
                <a16:creationId xmlns:a16="http://schemas.microsoft.com/office/drawing/2014/main" id="{9D2E8756-2465-473A-BA2A-2DB1D6224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62562"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42392020"/>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18B79-79BC-4298-85C2-61A04B7D6CB8}"/>
              </a:ext>
            </a:extLst>
          </p:cNvPr>
          <p:cNvSpPr>
            <a:spLocks noGrp="1"/>
          </p:cNvSpPr>
          <p:nvPr>
            <p:ph type="title"/>
          </p:nvPr>
        </p:nvSpPr>
        <p:spPr/>
        <p:txBody>
          <a:bodyPr/>
          <a:lstStyle/>
          <a:p>
            <a:pPr algn="ctr"/>
            <a:r>
              <a:rPr lang="en-US"/>
              <a:t>Where Are We Now?</a:t>
            </a:r>
          </a:p>
        </p:txBody>
      </p:sp>
      <p:sp>
        <p:nvSpPr>
          <p:cNvPr id="3" name="Content Placeholder 2">
            <a:extLst>
              <a:ext uri="{FF2B5EF4-FFF2-40B4-BE49-F238E27FC236}">
                <a16:creationId xmlns:a16="http://schemas.microsoft.com/office/drawing/2014/main" id="{342460C7-712F-40C3-9713-A8B3281FC194}"/>
              </a:ext>
            </a:extLst>
          </p:cNvPr>
          <p:cNvSpPr>
            <a:spLocks noGrp="1"/>
          </p:cNvSpPr>
          <p:nvPr>
            <p:ph idx="1"/>
          </p:nvPr>
        </p:nvSpPr>
        <p:spPr>
          <a:xfrm>
            <a:off x="714205" y="1570654"/>
            <a:ext cx="8596668" cy="3880773"/>
          </a:xfrm>
        </p:spPr>
        <p:txBody>
          <a:bodyPr vert="horz" lIns="91440" tIns="45720" rIns="91440" bIns="45720" rtlCol="0" anchor="t">
            <a:normAutofit/>
          </a:bodyPr>
          <a:lstStyle/>
          <a:p>
            <a:r>
              <a:rPr lang="en-US" sz="2800"/>
              <a:t>Initial Course Review by Core Curriculum Steering Committee</a:t>
            </a:r>
          </a:p>
          <a:p>
            <a:r>
              <a:rPr lang="en-US" sz="2800"/>
              <a:t>Ongoing Review and Approval Process</a:t>
            </a:r>
          </a:p>
          <a:p>
            <a:r>
              <a:rPr lang="en-US" sz="2800"/>
              <a:t>Assessment &amp; Professional Development</a:t>
            </a:r>
          </a:p>
          <a:p>
            <a:r>
              <a:rPr lang="en-US" sz="2800"/>
              <a:t>Communications Strategy</a:t>
            </a:r>
          </a:p>
          <a:p>
            <a:endParaRPr lang="en-US"/>
          </a:p>
          <a:p>
            <a:endParaRPr lang="en-US"/>
          </a:p>
        </p:txBody>
      </p:sp>
    </p:spTree>
    <p:extLst>
      <p:ext uri="{BB962C8B-B14F-4D97-AF65-F5344CB8AC3E}">
        <p14:creationId xmlns:p14="http://schemas.microsoft.com/office/powerpoint/2010/main" val="232151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CBB6D-2CAC-4E09-A5D7-CF68B0811308}"/>
              </a:ext>
            </a:extLst>
          </p:cNvPr>
          <p:cNvSpPr>
            <a:spLocks noGrp="1"/>
          </p:cNvSpPr>
          <p:nvPr>
            <p:ph type="title"/>
          </p:nvPr>
        </p:nvSpPr>
        <p:spPr>
          <a:xfrm>
            <a:off x="677334" y="609600"/>
            <a:ext cx="9196274" cy="1320800"/>
          </a:xfrm>
        </p:spPr>
        <p:txBody>
          <a:bodyPr>
            <a:noAutofit/>
          </a:bodyPr>
          <a:lstStyle/>
          <a:p>
            <a:r>
              <a:rPr lang="en-US" sz="6600">
                <a:latin typeface="Open sans"/>
              </a:rPr>
              <a:t>Lightning Talk Overview</a:t>
            </a:r>
            <a:endParaRPr lang="en-US" sz="6600"/>
          </a:p>
        </p:txBody>
      </p:sp>
      <p:sp>
        <p:nvSpPr>
          <p:cNvPr id="3" name="Content Placeholder 2">
            <a:extLst>
              <a:ext uri="{FF2B5EF4-FFF2-40B4-BE49-F238E27FC236}">
                <a16:creationId xmlns:a16="http://schemas.microsoft.com/office/drawing/2014/main" id="{EB81CC96-9A69-466C-A82C-2699B7B2E820}"/>
              </a:ext>
            </a:extLst>
          </p:cNvPr>
          <p:cNvSpPr>
            <a:spLocks noGrp="1"/>
          </p:cNvSpPr>
          <p:nvPr>
            <p:ph idx="1"/>
          </p:nvPr>
        </p:nvSpPr>
        <p:spPr>
          <a:xfrm>
            <a:off x="677334" y="1928768"/>
            <a:ext cx="8596668" cy="4519870"/>
          </a:xfrm>
        </p:spPr>
        <p:txBody>
          <a:bodyPr vert="horz" lIns="91440" tIns="45720" rIns="91440" bIns="45720" rtlCol="0" anchor="t">
            <a:normAutofit/>
          </a:bodyPr>
          <a:lstStyle/>
          <a:p>
            <a:r>
              <a:rPr lang="en-US" sz="4000">
                <a:latin typeface="Open sans"/>
              </a:rPr>
              <a:t>A Bit of Context</a:t>
            </a:r>
            <a:endParaRPr lang="en-US">
              <a:latin typeface="Trebuchet MS" panose="020B0603020202020204"/>
            </a:endParaRPr>
          </a:p>
          <a:p>
            <a:r>
              <a:rPr lang="en-US" sz="4000">
                <a:latin typeface="Open sans"/>
              </a:rPr>
              <a:t>Developing SLOs</a:t>
            </a:r>
          </a:p>
          <a:p>
            <a:r>
              <a:rPr lang="en-US" sz="4000">
                <a:latin typeface="Open sans"/>
              </a:rPr>
              <a:t>New Focus: Integrative Learning</a:t>
            </a:r>
          </a:p>
          <a:p>
            <a:r>
              <a:rPr lang="en-US" sz="4000">
                <a:latin typeface="Open sans"/>
              </a:rPr>
              <a:t>Infusing DEI Initiatives</a:t>
            </a:r>
          </a:p>
          <a:p>
            <a:r>
              <a:rPr lang="en-US" sz="4000">
                <a:latin typeface="Open sans"/>
              </a:rPr>
              <a:t>Where Are We Now?</a:t>
            </a:r>
          </a:p>
        </p:txBody>
      </p:sp>
    </p:spTree>
    <p:extLst>
      <p:ext uri="{BB962C8B-B14F-4D97-AF65-F5344CB8AC3E}">
        <p14:creationId xmlns:p14="http://schemas.microsoft.com/office/powerpoint/2010/main" val="4144837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6582886-877C-4AEC-A77F-8055EB9A0C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sp>
          <p:nvSpPr>
            <p:cNvPr id="9" name="Freeform 14">
              <a:extLst>
                <a:ext uri="{FF2B5EF4-FFF2-40B4-BE49-F238E27FC236}">
                  <a16:creationId xmlns:a16="http://schemas.microsoft.com/office/drawing/2014/main" id="{171A838D-27EA-485C-9A80-DCE624AB30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0" name="Straight Connector 9">
              <a:extLst>
                <a:ext uri="{FF2B5EF4-FFF2-40B4-BE49-F238E27FC236}">
                  <a16:creationId xmlns:a16="http://schemas.microsoft.com/office/drawing/2014/main" id="{9059F313-A1BB-425E-9626-2BD43CAC648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19ABF76A-A1AE-44BB-9ECB-D55D2FE29BF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5B6D2EC4-82D3-43B8-82D6-028CB43456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520034CE-71F9-4E0F-94D8-99335CB852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1926C6C0-16F7-4CDC-B481-2D19B2F3BF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042CE423-CE6E-4EE9-91F2-3E40EFB40A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699BB4BD-31D7-434C-A6DB-E2CF3ACF60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23D406B8-656A-4D8B-91D0-BF4202C86F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83F4BFB6-D6B8-446C-8E17-3D54DCA9FF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0" name="Rectangle 19">
            <a:extLst>
              <a:ext uri="{FF2B5EF4-FFF2-40B4-BE49-F238E27FC236}">
                <a16:creationId xmlns:a16="http://schemas.microsoft.com/office/drawing/2014/main" id="{9179DE42-5613-4B35-A1E6-6CCBAA13C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EB898B32-3891-4C3A-8F58-C5969D2E90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4AE4806D-B8F9-4679-A68A-9BD21C01A3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52FB45E9-914E-4471-AC87-E475CD517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5">
            <a:extLst>
              <a:ext uri="{FF2B5EF4-FFF2-40B4-BE49-F238E27FC236}">
                <a16:creationId xmlns:a16="http://schemas.microsoft.com/office/drawing/2014/main" id="{C310626D-5743-49D4-8F7D-88C4F8F05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Isosceles Triangle 29">
            <a:extLst>
              <a:ext uri="{FF2B5EF4-FFF2-40B4-BE49-F238E27FC236}">
                <a16:creationId xmlns:a16="http://schemas.microsoft.com/office/drawing/2014/main" id="{3C195FC1-B568-4C72-9902-34CB35DDD7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7">
            <a:extLst>
              <a:ext uri="{FF2B5EF4-FFF2-40B4-BE49-F238E27FC236}">
                <a16:creationId xmlns:a16="http://schemas.microsoft.com/office/drawing/2014/main" id="{EF2BDF77-362C-43F0-8CBB-A969EC2AE0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33">
            <a:extLst>
              <a:ext uri="{FF2B5EF4-FFF2-40B4-BE49-F238E27FC236}">
                <a16:creationId xmlns:a16="http://schemas.microsoft.com/office/drawing/2014/main" id="{4BE96B01-3929-432D-B8C2-ADBCB74C2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Shape 35">
            <a:extLst>
              <a:ext uri="{FF2B5EF4-FFF2-40B4-BE49-F238E27FC236}">
                <a16:creationId xmlns:a16="http://schemas.microsoft.com/office/drawing/2014/main" id="{2A6FCDE6-CDE2-4C51-B18E-A95CFB6797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16287"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B615A16-22BE-4100-9C72-DFD9B9826237}"/>
              </a:ext>
            </a:extLst>
          </p:cNvPr>
          <p:cNvSpPr>
            <a:spLocks noGrp="1"/>
          </p:cNvSpPr>
          <p:nvPr>
            <p:ph type="title"/>
          </p:nvPr>
        </p:nvSpPr>
        <p:spPr>
          <a:xfrm>
            <a:off x="4419136" y="1020871"/>
            <a:ext cx="6960759" cy="2849671"/>
          </a:xfrm>
        </p:spPr>
        <p:txBody>
          <a:bodyPr vert="horz" lIns="91440" tIns="45720" rIns="91440" bIns="45720" rtlCol="0" anchor="b">
            <a:normAutofit/>
          </a:bodyPr>
          <a:lstStyle/>
          <a:p>
            <a:r>
              <a:rPr lang="en-US" sz="8800">
                <a:solidFill>
                  <a:srgbClr val="FFFFFF"/>
                </a:solidFill>
                <a:latin typeface="Open sans"/>
              </a:rPr>
              <a:t>Context</a:t>
            </a:r>
          </a:p>
        </p:txBody>
      </p:sp>
      <p:sp>
        <p:nvSpPr>
          <p:cNvPr id="3" name="Text Placeholder 2">
            <a:extLst>
              <a:ext uri="{FF2B5EF4-FFF2-40B4-BE49-F238E27FC236}">
                <a16:creationId xmlns:a16="http://schemas.microsoft.com/office/drawing/2014/main" id="{40B6D70D-312E-4B23-9B23-E217DFE22EA0}"/>
              </a:ext>
            </a:extLst>
          </p:cNvPr>
          <p:cNvSpPr>
            <a:spLocks noGrp="1"/>
          </p:cNvSpPr>
          <p:nvPr>
            <p:ph type="body" idx="1"/>
          </p:nvPr>
        </p:nvSpPr>
        <p:spPr>
          <a:xfrm>
            <a:off x="4456386" y="3962088"/>
            <a:ext cx="6203795" cy="1186108"/>
          </a:xfrm>
        </p:spPr>
        <p:txBody>
          <a:bodyPr vert="horz" lIns="91440" tIns="45720" rIns="91440" bIns="45720" rtlCol="0" anchor="t">
            <a:noAutofit/>
          </a:bodyPr>
          <a:lstStyle/>
          <a:p>
            <a:r>
              <a:rPr lang="en-US" sz="4000">
                <a:solidFill>
                  <a:srgbClr val="FFFFFF"/>
                </a:solidFill>
                <a:latin typeface="Open sans"/>
              </a:rPr>
              <a:t>How did we get here?</a:t>
            </a:r>
            <a:endParaRPr lang="en-US"/>
          </a:p>
        </p:txBody>
      </p:sp>
      <p:sp>
        <p:nvSpPr>
          <p:cNvPr id="38" name="Isosceles Triangle 37">
            <a:extLst>
              <a:ext uri="{FF2B5EF4-FFF2-40B4-BE49-F238E27FC236}">
                <a16:creationId xmlns:a16="http://schemas.microsoft.com/office/drawing/2014/main" id="{9D2E8756-2465-473A-BA2A-2DB1D6224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62562"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3848093"/>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descr="Diagram, table&#10;&#10;Description automatically generated">
            <a:extLst>
              <a:ext uri="{FF2B5EF4-FFF2-40B4-BE49-F238E27FC236}">
                <a16:creationId xmlns:a16="http://schemas.microsoft.com/office/drawing/2014/main" id="{24E92AFC-C1F2-4EEF-A092-797BC6D68AB3}"/>
              </a:ext>
            </a:extLst>
          </p:cNvPr>
          <p:cNvPicPr>
            <a:picLocks noChangeAspect="1"/>
          </p:cNvPicPr>
          <p:nvPr/>
        </p:nvPicPr>
        <p:blipFill>
          <a:blip r:embed="rId2"/>
          <a:stretch>
            <a:fillRect/>
          </a:stretch>
        </p:blipFill>
        <p:spPr>
          <a:xfrm>
            <a:off x="1460740" y="254691"/>
            <a:ext cx="8091576" cy="6607410"/>
          </a:xfrm>
          <a:prstGeom prst="rect">
            <a:avLst/>
          </a:prstGeom>
        </p:spPr>
      </p:pic>
    </p:spTree>
    <p:extLst>
      <p:ext uri="{BB962C8B-B14F-4D97-AF65-F5344CB8AC3E}">
        <p14:creationId xmlns:p14="http://schemas.microsoft.com/office/powerpoint/2010/main" val="2040821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B5AA8A5-25CC-4295-892F-367FCDAF2B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09DD65AA-8280-4962-92F3-DF1CB5334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79068" y="-8467"/>
            <a:ext cx="4766733" cy="6866467"/>
            <a:chOff x="7425267" y="-8467"/>
            <a:chExt cx="4766733" cy="6866467"/>
          </a:xfrm>
        </p:grpSpPr>
        <p:cxnSp>
          <p:nvCxnSpPr>
            <p:cNvPr id="12" name="Straight Connector 11">
              <a:extLst>
                <a:ext uri="{FF2B5EF4-FFF2-40B4-BE49-F238E27FC236}">
                  <a16:creationId xmlns:a16="http://schemas.microsoft.com/office/drawing/2014/main" id="{88942788-FC6D-44C2-BFC1-6F064710DA0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01093AC6-E5C2-4894-A520-5BE11049F27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F2EF9281-EAD8-4973-938C-52DECCD0F6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F4D52681-7A79-4750-8E02-7C30DBAFE9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F132E88E-8003-49D3-88BD-E18DF6965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8C986A99-157C-40D0-97AD-371B6F55E3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6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264123D5-6D32-4F54-BAD5-43A5BAF6AF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5FCA8C06-6A3E-4C39-9EF2-1179873319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3F93416A-6C44-4D77-A94A-DEBC035EA6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A79320E3-A040-4535-8594-55EF4B0D3526}"/>
              </a:ext>
            </a:extLst>
          </p:cNvPr>
          <p:cNvSpPr>
            <a:spLocks noGrp="1"/>
          </p:cNvSpPr>
          <p:nvPr>
            <p:ph type="title"/>
          </p:nvPr>
        </p:nvSpPr>
        <p:spPr>
          <a:xfrm>
            <a:off x="652481" y="1382486"/>
            <a:ext cx="3547581" cy="4093028"/>
          </a:xfrm>
        </p:spPr>
        <p:txBody>
          <a:bodyPr anchor="ctr">
            <a:normAutofit/>
          </a:bodyPr>
          <a:lstStyle/>
          <a:p>
            <a:r>
              <a:rPr lang="en-US" sz="4400" b="1">
                <a:solidFill>
                  <a:schemeClr val="accent1">
                    <a:lumMod val="75000"/>
                  </a:schemeClr>
                </a:solidFill>
              </a:rPr>
              <a:t>Key Issues with the "Old Core" </a:t>
            </a:r>
          </a:p>
        </p:txBody>
      </p:sp>
      <p:sp>
        <p:nvSpPr>
          <p:cNvPr id="22" name="Rectangle 21">
            <a:extLst>
              <a:ext uri="{FF2B5EF4-FFF2-40B4-BE49-F238E27FC236}">
                <a16:creationId xmlns:a16="http://schemas.microsoft.com/office/drawing/2014/main" id="{24C6BC13-FB1E-48CC-B421-3D06039728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42625" y="0"/>
            <a:ext cx="64493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B306ADE6-D6DA-4B54-B43A-FC21D9F42405}"/>
              </a:ext>
            </a:extLst>
          </p:cNvPr>
          <p:cNvGraphicFramePr>
            <a:graphicFrameLocks noGrp="1"/>
          </p:cNvGraphicFramePr>
          <p:nvPr>
            <p:ph idx="1"/>
            <p:extLst>
              <p:ext uri="{D42A27DB-BD31-4B8C-83A1-F6EECF244321}">
                <p14:modId xmlns:p14="http://schemas.microsoft.com/office/powerpoint/2010/main" val="2939721254"/>
              </p:ext>
            </p:extLst>
          </p:nvPr>
        </p:nvGraphicFramePr>
        <p:xfrm>
          <a:off x="4852543" y="944564"/>
          <a:ext cx="6692814" cy="48231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2263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B5AA8A5-25CC-4295-892F-367FCDAF2B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09DD65AA-8280-4962-92F3-DF1CB5334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79068" y="-8467"/>
            <a:ext cx="4766733" cy="6866467"/>
            <a:chOff x="7425267" y="-8467"/>
            <a:chExt cx="4766733" cy="6866467"/>
          </a:xfrm>
        </p:grpSpPr>
        <p:cxnSp>
          <p:nvCxnSpPr>
            <p:cNvPr id="12" name="Straight Connector 11">
              <a:extLst>
                <a:ext uri="{FF2B5EF4-FFF2-40B4-BE49-F238E27FC236}">
                  <a16:creationId xmlns:a16="http://schemas.microsoft.com/office/drawing/2014/main" id="{88942788-FC6D-44C2-BFC1-6F064710DA0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01093AC6-E5C2-4894-A520-5BE11049F27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F2EF9281-EAD8-4973-938C-52DECCD0F6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F4D52681-7A79-4750-8E02-7C30DBAFE9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F132E88E-8003-49D3-88BD-E18DF6965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8C986A99-157C-40D0-97AD-371B6F55E3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6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264123D5-6D32-4F54-BAD5-43A5BAF6AF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5FCA8C06-6A3E-4C39-9EF2-1179873319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3F93416A-6C44-4D77-A94A-DEBC035EA6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A2F9115E-99DA-421E-B4D0-E94C8CE768A4}"/>
              </a:ext>
            </a:extLst>
          </p:cNvPr>
          <p:cNvSpPr>
            <a:spLocks noGrp="1"/>
          </p:cNvSpPr>
          <p:nvPr>
            <p:ph type="title"/>
          </p:nvPr>
        </p:nvSpPr>
        <p:spPr>
          <a:xfrm>
            <a:off x="652481" y="1382486"/>
            <a:ext cx="3547581" cy="4093028"/>
          </a:xfrm>
        </p:spPr>
        <p:txBody>
          <a:bodyPr anchor="ctr">
            <a:normAutofit/>
          </a:bodyPr>
          <a:lstStyle/>
          <a:p>
            <a:r>
              <a:rPr lang="en-US" sz="4400" b="1">
                <a:solidFill>
                  <a:schemeClr val="accent1">
                    <a:lumMod val="75000"/>
                  </a:schemeClr>
                </a:solidFill>
              </a:rPr>
              <a:t>Redesigning MCLA's Core Curriculum</a:t>
            </a:r>
          </a:p>
        </p:txBody>
      </p:sp>
      <p:sp>
        <p:nvSpPr>
          <p:cNvPr id="22" name="Rectangle 21">
            <a:extLst>
              <a:ext uri="{FF2B5EF4-FFF2-40B4-BE49-F238E27FC236}">
                <a16:creationId xmlns:a16="http://schemas.microsoft.com/office/drawing/2014/main" id="{24C6BC13-FB1E-48CC-B421-3D06039728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42625" y="0"/>
            <a:ext cx="64493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A8DC54E7-348E-42A6-8066-F5C04D31B6EE}"/>
              </a:ext>
            </a:extLst>
          </p:cNvPr>
          <p:cNvGraphicFramePr>
            <a:graphicFrameLocks noGrp="1"/>
          </p:cNvGraphicFramePr>
          <p:nvPr>
            <p:ph idx="1"/>
            <p:extLst>
              <p:ext uri="{D42A27DB-BD31-4B8C-83A1-F6EECF244321}">
                <p14:modId xmlns:p14="http://schemas.microsoft.com/office/powerpoint/2010/main" val="1098907351"/>
              </p:ext>
            </p:extLst>
          </p:nvPr>
        </p:nvGraphicFramePr>
        <p:xfrm>
          <a:off x="4852543" y="944564"/>
          <a:ext cx="6692814" cy="48231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5521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6582886-877C-4AEC-A77F-8055EB9A0C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sp>
          <p:nvSpPr>
            <p:cNvPr id="9" name="Freeform 14">
              <a:extLst>
                <a:ext uri="{FF2B5EF4-FFF2-40B4-BE49-F238E27FC236}">
                  <a16:creationId xmlns:a16="http://schemas.microsoft.com/office/drawing/2014/main" id="{171A838D-27EA-485C-9A80-DCE624AB30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0" name="Straight Connector 9">
              <a:extLst>
                <a:ext uri="{FF2B5EF4-FFF2-40B4-BE49-F238E27FC236}">
                  <a16:creationId xmlns:a16="http://schemas.microsoft.com/office/drawing/2014/main" id="{9059F313-A1BB-425E-9626-2BD43CAC648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19ABF76A-A1AE-44BB-9ECB-D55D2FE29BF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5B6D2EC4-82D3-43B8-82D6-028CB43456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520034CE-71F9-4E0F-94D8-99335CB852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1926C6C0-16F7-4CDC-B481-2D19B2F3BF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042CE423-CE6E-4EE9-91F2-3E40EFB40A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699BB4BD-31D7-434C-A6DB-E2CF3ACF60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23D406B8-656A-4D8B-91D0-BF4202C86F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83F4BFB6-D6B8-446C-8E17-3D54DCA9FF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0" name="Rectangle 19">
            <a:extLst>
              <a:ext uri="{FF2B5EF4-FFF2-40B4-BE49-F238E27FC236}">
                <a16:creationId xmlns:a16="http://schemas.microsoft.com/office/drawing/2014/main" id="{9179DE42-5613-4B35-A1E6-6CCBAA13C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EB898B32-3891-4C3A-8F58-C5969D2E90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4AE4806D-B8F9-4679-A68A-9BD21C01A3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52FB45E9-914E-4471-AC87-E475CD517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5">
            <a:extLst>
              <a:ext uri="{FF2B5EF4-FFF2-40B4-BE49-F238E27FC236}">
                <a16:creationId xmlns:a16="http://schemas.microsoft.com/office/drawing/2014/main" id="{C310626D-5743-49D4-8F7D-88C4F8F05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Isosceles Triangle 29">
            <a:extLst>
              <a:ext uri="{FF2B5EF4-FFF2-40B4-BE49-F238E27FC236}">
                <a16:creationId xmlns:a16="http://schemas.microsoft.com/office/drawing/2014/main" id="{3C195FC1-B568-4C72-9902-34CB35DDD7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7">
            <a:extLst>
              <a:ext uri="{FF2B5EF4-FFF2-40B4-BE49-F238E27FC236}">
                <a16:creationId xmlns:a16="http://schemas.microsoft.com/office/drawing/2014/main" id="{EF2BDF77-362C-43F0-8CBB-A969EC2AE0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33">
            <a:extLst>
              <a:ext uri="{FF2B5EF4-FFF2-40B4-BE49-F238E27FC236}">
                <a16:creationId xmlns:a16="http://schemas.microsoft.com/office/drawing/2014/main" id="{4BE96B01-3929-432D-B8C2-ADBCB74C2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Shape 35">
            <a:extLst>
              <a:ext uri="{FF2B5EF4-FFF2-40B4-BE49-F238E27FC236}">
                <a16:creationId xmlns:a16="http://schemas.microsoft.com/office/drawing/2014/main" id="{2A6FCDE6-CDE2-4C51-B18E-A95CFB6797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16287"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B615A16-22BE-4100-9C72-DFD9B9826237}"/>
              </a:ext>
            </a:extLst>
          </p:cNvPr>
          <p:cNvSpPr>
            <a:spLocks noGrp="1"/>
          </p:cNvSpPr>
          <p:nvPr>
            <p:ph type="title"/>
          </p:nvPr>
        </p:nvSpPr>
        <p:spPr>
          <a:xfrm>
            <a:off x="4419136" y="1020871"/>
            <a:ext cx="6960759" cy="2849671"/>
          </a:xfrm>
        </p:spPr>
        <p:txBody>
          <a:bodyPr vert="horz" lIns="91440" tIns="45720" rIns="91440" bIns="45720" rtlCol="0" anchor="b">
            <a:noAutofit/>
          </a:bodyPr>
          <a:lstStyle/>
          <a:p>
            <a:r>
              <a:rPr lang="en-US" sz="6000">
                <a:solidFill>
                  <a:srgbClr val="FFFFFF"/>
                </a:solidFill>
                <a:latin typeface="Open sans"/>
              </a:rPr>
              <a:t>Student Learning Outcomes &amp; Integrative Learning</a:t>
            </a:r>
            <a:endParaRPr lang="en-US" sz="6000"/>
          </a:p>
        </p:txBody>
      </p:sp>
      <p:sp>
        <p:nvSpPr>
          <p:cNvPr id="3" name="Text Placeholder 2">
            <a:extLst>
              <a:ext uri="{FF2B5EF4-FFF2-40B4-BE49-F238E27FC236}">
                <a16:creationId xmlns:a16="http://schemas.microsoft.com/office/drawing/2014/main" id="{40B6D70D-312E-4B23-9B23-E217DFE22EA0}"/>
              </a:ext>
            </a:extLst>
          </p:cNvPr>
          <p:cNvSpPr>
            <a:spLocks noGrp="1"/>
          </p:cNvSpPr>
          <p:nvPr>
            <p:ph type="body" idx="1"/>
          </p:nvPr>
        </p:nvSpPr>
        <p:spPr>
          <a:xfrm>
            <a:off x="4456386" y="3962088"/>
            <a:ext cx="6203795" cy="1186108"/>
          </a:xfrm>
        </p:spPr>
        <p:txBody>
          <a:bodyPr vert="horz" lIns="91440" tIns="45720" rIns="91440" bIns="45720" rtlCol="0" anchor="t">
            <a:noAutofit/>
          </a:bodyPr>
          <a:lstStyle/>
          <a:p>
            <a:r>
              <a:rPr lang="en-US" sz="4000">
                <a:latin typeface="Open sans"/>
              </a:rPr>
              <a:t>Aligning priorities across the Core</a:t>
            </a:r>
            <a:endParaRPr lang="en-US"/>
          </a:p>
        </p:txBody>
      </p:sp>
      <p:sp>
        <p:nvSpPr>
          <p:cNvPr id="38" name="Isosceles Triangle 37">
            <a:extLst>
              <a:ext uri="{FF2B5EF4-FFF2-40B4-BE49-F238E27FC236}">
                <a16:creationId xmlns:a16="http://schemas.microsoft.com/office/drawing/2014/main" id="{9D2E8756-2465-473A-BA2A-2DB1D6224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62562"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0906650"/>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11C12-208D-465C-B909-0B96586DCC82}"/>
              </a:ext>
            </a:extLst>
          </p:cNvPr>
          <p:cNvSpPr>
            <a:spLocks noGrp="1"/>
          </p:cNvSpPr>
          <p:nvPr>
            <p:ph type="title"/>
          </p:nvPr>
        </p:nvSpPr>
        <p:spPr>
          <a:xfrm>
            <a:off x="677334" y="250166"/>
            <a:ext cx="8596668" cy="1320800"/>
          </a:xfrm>
        </p:spPr>
        <p:txBody>
          <a:bodyPr/>
          <a:lstStyle/>
          <a:p>
            <a:pPr algn="ctr"/>
            <a:r>
              <a:rPr lang="en-US" b="1"/>
              <a:t>New Student Learning Outcomes</a:t>
            </a:r>
            <a:endParaRPr lang="en-US"/>
          </a:p>
        </p:txBody>
      </p:sp>
      <p:sp>
        <p:nvSpPr>
          <p:cNvPr id="3" name="Content Placeholder 2">
            <a:extLst>
              <a:ext uri="{FF2B5EF4-FFF2-40B4-BE49-F238E27FC236}">
                <a16:creationId xmlns:a16="http://schemas.microsoft.com/office/drawing/2014/main" id="{14C21010-CE04-4F4B-98E9-7D3D6753C1D3}"/>
              </a:ext>
            </a:extLst>
          </p:cNvPr>
          <p:cNvSpPr>
            <a:spLocks noGrp="1"/>
          </p:cNvSpPr>
          <p:nvPr>
            <p:ph idx="1"/>
          </p:nvPr>
        </p:nvSpPr>
        <p:spPr>
          <a:xfrm>
            <a:off x="677334" y="1085070"/>
            <a:ext cx="8869838" cy="4791881"/>
          </a:xfrm>
        </p:spPr>
        <p:txBody>
          <a:bodyPr vert="horz" lIns="91440" tIns="45720" rIns="91440" bIns="45720" rtlCol="0" anchor="t">
            <a:normAutofit fontScale="92500"/>
          </a:bodyPr>
          <a:lstStyle/>
          <a:p>
            <a:r>
              <a:rPr lang="en-US" sz="3100" b="1">
                <a:ea typeface="+mn-lt"/>
                <a:cs typeface="+mn-lt"/>
              </a:rPr>
              <a:t>Goal 1: MCLA’s graduates are effective communicators who utilize multiple forms of expression to participate in our global community. </a:t>
            </a:r>
            <a:endParaRPr lang="en-US" sz="3100"/>
          </a:p>
          <a:p>
            <a:pPr marL="457200" lvl="1" indent="0">
              <a:buNone/>
            </a:pPr>
            <a:endParaRPr lang="en-US" sz="2200"/>
          </a:p>
          <a:p>
            <a:r>
              <a:rPr lang="en-US" sz="3100" b="1">
                <a:ea typeface="+mn-lt"/>
                <a:cs typeface="+mn-lt"/>
              </a:rPr>
              <a:t>Goal 2: MCLA’s graduates engage in analytical inquiry to address complex problems. </a:t>
            </a:r>
            <a:endParaRPr lang="en-US" sz="3100"/>
          </a:p>
          <a:p>
            <a:pPr marL="457200" lvl="1" indent="0">
              <a:buNone/>
            </a:pPr>
            <a:endParaRPr lang="en-US" sz="2200"/>
          </a:p>
          <a:p>
            <a:r>
              <a:rPr lang="en-US" sz="3100" b="1">
                <a:ea typeface="+mn-lt"/>
                <a:cs typeface="+mn-lt"/>
              </a:rPr>
              <a:t>Goal 3: MCLA’s graduates are active, engaged, and ethical individuals. </a:t>
            </a:r>
            <a:endParaRPr lang="en-US" sz="3100"/>
          </a:p>
          <a:p>
            <a:pPr marL="457200" lvl="1" indent="0">
              <a:buNone/>
            </a:pPr>
            <a:endParaRPr lang="en-US" sz="2200"/>
          </a:p>
        </p:txBody>
      </p:sp>
    </p:spTree>
    <p:extLst>
      <p:ext uri="{BB962C8B-B14F-4D97-AF65-F5344CB8AC3E}">
        <p14:creationId xmlns:p14="http://schemas.microsoft.com/office/powerpoint/2010/main" val="3037832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bstract blurred public library with bookshelves">
            <a:extLst>
              <a:ext uri="{FF2B5EF4-FFF2-40B4-BE49-F238E27FC236}">
                <a16:creationId xmlns:a16="http://schemas.microsoft.com/office/drawing/2014/main" id="{713D77E6-316C-4ED3-BA2E-6B06F0789F03}"/>
              </a:ext>
            </a:extLst>
          </p:cNvPr>
          <p:cNvPicPr>
            <a:picLocks noChangeAspect="1"/>
          </p:cNvPicPr>
          <p:nvPr/>
        </p:nvPicPr>
        <p:blipFill rotWithShape="1">
          <a:blip r:embed="rId2"/>
          <a:srcRect l="276" r="22615" b="-2"/>
          <a:stretch/>
        </p:blipFill>
        <p:spPr>
          <a:xfrm>
            <a:off x="4269854" y="-1"/>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2" name="Title 1">
            <a:extLst>
              <a:ext uri="{FF2B5EF4-FFF2-40B4-BE49-F238E27FC236}">
                <a16:creationId xmlns:a16="http://schemas.microsoft.com/office/drawing/2014/main" id="{7C211C12-208D-465C-B909-0B96586DCC82}"/>
              </a:ext>
            </a:extLst>
          </p:cNvPr>
          <p:cNvSpPr>
            <a:spLocks noGrp="1"/>
          </p:cNvSpPr>
          <p:nvPr>
            <p:ph type="title"/>
          </p:nvPr>
        </p:nvSpPr>
        <p:spPr>
          <a:xfrm>
            <a:off x="677333" y="609600"/>
            <a:ext cx="3851123" cy="1320800"/>
          </a:xfrm>
        </p:spPr>
        <p:txBody>
          <a:bodyPr>
            <a:normAutofit/>
          </a:bodyPr>
          <a:lstStyle/>
          <a:p>
            <a:pPr>
              <a:lnSpc>
                <a:spcPct val="90000"/>
              </a:lnSpc>
            </a:pPr>
            <a:r>
              <a:rPr lang="en-US" sz="3100" b="1"/>
              <a:t>What is Integrative Learning?</a:t>
            </a:r>
          </a:p>
        </p:txBody>
      </p:sp>
      <p:sp>
        <p:nvSpPr>
          <p:cNvPr id="3" name="Content Placeholder 2">
            <a:extLst>
              <a:ext uri="{FF2B5EF4-FFF2-40B4-BE49-F238E27FC236}">
                <a16:creationId xmlns:a16="http://schemas.microsoft.com/office/drawing/2014/main" id="{14C21010-CE04-4F4B-98E9-7D3D6753C1D3}"/>
              </a:ext>
            </a:extLst>
          </p:cNvPr>
          <p:cNvSpPr>
            <a:spLocks noGrp="1"/>
          </p:cNvSpPr>
          <p:nvPr>
            <p:ph idx="1"/>
          </p:nvPr>
        </p:nvSpPr>
        <p:spPr>
          <a:xfrm>
            <a:off x="677334" y="2160589"/>
            <a:ext cx="3851122" cy="3880773"/>
          </a:xfrm>
        </p:spPr>
        <p:txBody>
          <a:bodyPr vert="horz" lIns="91440" tIns="45720" rIns="91440" bIns="45720" rtlCol="0">
            <a:normAutofit fontScale="92500" lnSpcReduction="10000"/>
          </a:bodyPr>
          <a:lstStyle/>
          <a:p>
            <a:pPr marL="0" indent="0">
              <a:buNone/>
            </a:pPr>
            <a:r>
              <a:rPr lang="en-US" sz="2800"/>
              <a:t>An approach to teaching that supports the development of skills enabling students to </a:t>
            </a:r>
            <a:r>
              <a:rPr lang="en-US" sz="2800" b="1"/>
              <a:t>make connections </a:t>
            </a:r>
            <a:r>
              <a:rPr lang="en-US" sz="2800"/>
              <a:t>among concepts and experiences, so they can </a:t>
            </a:r>
            <a:r>
              <a:rPr lang="en-US" sz="2800" b="1"/>
              <a:t>apply information and skills </a:t>
            </a:r>
            <a:r>
              <a:rPr lang="en-US" sz="2800"/>
              <a:t>to novel and complex contexts.</a:t>
            </a:r>
          </a:p>
          <a:p>
            <a:pPr>
              <a:buNone/>
            </a:pPr>
            <a:endParaRPr lang="en-US"/>
          </a:p>
          <a:p>
            <a:pPr>
              <a:buNone/>
            </a:pPr>
            <a:endParaRPr lang="en-US" b="1"/>
          </a:p>
        </p:txBody>
      </p:sp>
      <p:cxnSp>
        <p:nvCxnSpPr>
          <p:cNvPr id="9" name="Straight Connector 8">
            <a:extLst>
              <a:ext uri="{FF2B5EF4-FFF2-40B4-BE49-F238E27FC236}">
                <a16:creationId xmlns:a16="http://schemas.microsoft.com/office/drawing/2014/main" id="{64FA5DFF-7FE6-4855-84E6-DFA78EE978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2AFD8CBA-54A3-4363-991B-B9C631BBFA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3F088236-D655-4F88-B238-E16762358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3DAC0C92-199E-475C-9390-119A9B027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24">
            <a:extLst>
              <a:ext uri="{FF2B5EF4-FFF2-40B4-BE49-F238E27FC236}">
                <a16:creationId xmlns:a16="http://schemas.microsoft.com/office/drawing/2014/main" id="{C4CFB339-0ED8-4FE2-9EF1-6D1375B849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7">
            <a:extLst>
              <a:ext uri="{FF2B5EF4-FFF2-40B4-BE49-F238E27FC236}">
                <a16:creationId xmlns:a16="http://schemas.microsoft.com/office/drawing/2014/main" id="{31896C80-2069-4431-9C19-83B9137344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8">
            <a:extLst>
              <a:ext uri="{FF2B5EF4-FFF2-40B4-BE49-F238E27FC236}">
                <a16:creationId xmlns:a16="http://schemas.microsoft.com/office/drawing/2014/main" id="{BF120A21-0841-4823-B0C4-28AEBCEF9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9">
            <a:extLst>
              <a:ext uri="{FF2B5EF4-FFF2-40B4-BE49-F238E27FC236}">
                <a16:creationId xmlns:a16="http://schemas.microsoft.com/office/drawing/2014/main" id="{DBB05BAE-BBD3-4289-899F-A6851503C6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29">
            <a:extLst>
              <a:ext uri="{FF2B5EF4-FFF2-40B4-BE49-F238E27FC236}">
                <a16:creationId xmlns:a16="http://schemas.microsoft.com/office/drawing/2014/main" id="{9874D11C-36F5-4BBE-A490-019A54E95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98091619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56F38DD478FCF479B81408F642A8A0D" ma:contentTypeVersion="2" ma:contentTypeDescription="Create a new document." ma:contentTypeScope="" ma:versionID="df74cb841dd2400197f5db564addaad5">
  <xsd:schema xmlns:xsd="http://www.w3.org/2001/XMLSchema" xmlns:xs="http://www.w3.org/2001/XMLSchema" xmlns:p="http://schemas.microsoft.com/office/2006/metadata/properties" xmlns:ns2="ea7aed91-c7e2-4623-9c79-1bf192dc26ed" targetNamespace="http://schemas.microsoft.com/office/2006/metadata/properties" ma:root="true" ma:fieldsID="e359be9ab1253fc59cfdb2df402d9f26" ns2:_="">
    <xsd:import namespace="ea7aed91-c7e2-4623-9c79-1bf192dc26ed"/>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7aed91-c7e2-4623-9c79-1bf192dc26e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59E9D2E-17F7-47AA-BC40-4FEB3F3944E5}">
  <ds:schemaRefs>
    <ds:schemaRef ds:uri="ea7aed91-c7e2-4623-9c79-1bf192dc26e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28B30FBC-18FC-4549-B68F-15A5310709B7}">
  <ds:schemaRefs>
    <ds:schemaRef ds:uri="ea7aed91-c7e2-4623-9c79-1bf192dc26e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29A70DD-B6B8-476E-97BC-A6EF38E5657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19</Slides>
  <Notes>1</Notes>
  <HiddenSlides>0</HiddenSlide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Facet</vt:lpstr>
      <vt:lpstr>Core Curriculum Redesign @MCLA</vt:lpstr>
      <vt:lpstr>Lightning Talk Overview</vt:lpstr>
      <vt:lpstr>Context</vt:lpstr>
      <vt:lpstr>PowerPoint Presentation</vt:lpstr>
      <vt:lpstr>Key Issues with the "Old Core" </vt:lpstr>
      <vt:lpstr>Redesigning MCLA's Core Curriculum</vt:lpstr>
      <vt:lpstr>Student Learning Outcomes &amp; Integrative Learning</vt:lpstr>
      <vt:lpstr>New Student Learning Outcomes</vt:lpstr>
      <vt:lpstr>What is Integrative Learning?</vt:lpstr>
      <vt:lpstr>Why an Integrative Core Curriculum?</vt:lpstr>
      <vt:lpstr>PowerPoint Presentation</vt:lpstr>
      <vt:lpstr>PowerPoint Presentation</vt:lpstr>
      <vt:lpstr>PowerPoint Presentation</vt:lpstr>
      <vt:lpstr>PowerPoint Presentation</vt:lpstr>
      <vt:lpstr>New Elements </vt:lpstr>
      <vt:lpstr>Diversity, Equity, and Inclusion</vt:lpstr>
      <vt:lpstr>DEI in MCLA's Core Curriculum</vt:lpstr>
      <vt:lpstr>Where are we now?</vt:lpstr>
      <vt:lpstr>Where Are We Now?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Integrative Core Curriculum</dc:title>
  <dc:creator>Erin Milne</dc:creator>
  <cp:revision>2</cp:revision>
  <dcterms:created xsi:type="dcterms:W3CDTF">2021-02-09T18:41:09Z</dcterms:created>
  <dcterms:modified xsi:type="dcterms:W3CDTF">2021-03-17T19:30:23Z</dcterms:modified>
</cp:coreProperties>
</file>